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1" r:id="rId6"/>
    <p:sldId id="262" r:id="rId7"/>
    <p:sldId id="264" r:id="rId8"/>
    <p:sldId id="265" r:id="rId9"/>
    <p:sldId id="266" r:id="rId10"/>
    <p:sldId id="267" r:id="rId11"/>
    <p:sldId id="269" r:id="rId12"/>
    <p:sldId id="270" r:id="rId13"/>
    <p:sldId id="271" r:id="rId14"/>
    <p:sldId id="272" r:id="rId15"/>
    <p:sldId id="273" r:id="rId16"/>
    <p:sldId id="275" r:id="rId17"/>
  </p:sldIdLst>
  <p:sldSz cx="18288000" cy="10287000"/>
  <p:notesSz cx="6858000" cy="9144000"/>
  <p:embeddedFontLst>
    <p:embeddedFont>
      <p:font typeface="Seoul Namsan Condensed Black" panose="020B0604020202020204" charset="-127"/>
      <p:regular r:id="rId19"/>
    </p:embeddedFont>
    <p:embeddedFont>
      <p:font typeface="Gothic A1 Light Bold" panose="020B0604020202020204" charset="-127"/>
      <p:regular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Gothic A1 Light" panose="020B0604020202020204" charset="-127"/>
      <p:regular r:id="rId25"/>
    </p:embeddedFont>
    <p:embeddedFont>
      <p:font typeface="Arita Dotum Medium Bold" panose="020B0604020202020204" charset="-127"/>
      <p:regular r:id="rId26"/>
    </p:embeddedFont>
    <p:embeddedFont>
      <p:font typeface="맑은 고딕" panose="020B0503020000020004" pitchFamily="34" charset="-127"/>
      <p:regular r:id="rId27"/>
      <p:bold r:id="rId28"/>
    </p:embeddedFont>
    <p:embeddedFont>
      <p:font typeface="Arita Dotum Medium" panose="020B0604020202020204" charset="-127"/>
      <p:regular r:id="rId29"/>
    </p:embeddedFont>
    <p:embeddedFont>
      <p:font typeface="Seoul Namsan Condensed Bold" panose="020B0604020202020204" charset="-127"/>
      <p:regular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9" d="100"/>
          <a:sy n="79" d="100"/>
        </p:scale>
        <p:origin x="270" y="1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8" Type="http://schemas.openxmlformats.org/officeDocument/2006/relationships/slide" Target="slides/slide7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3.svg>
</file>

<file path=ppt/media/image24.png>
</file>

<file path=ppt/media/image25.png>
</file>

<file path=ppt/media/image26.gif>
</file>

<file path=ppt/media/image27.jpeg>
</file>

<file path=ppt/media/image28.jpeg>
</file>

<file path=ppt/media/image29.jpeg>
</file>

<file path=ppt/media/image3.png>
</file>

<file path=ppt/media/image30.png>
</file>

<file path=ppt/media/image31.gif>
</file>

<file path=ppt/media/image32.jpeg>
</file>

<file path=ppt/media/image33.jpeg>
</file>

<file path=ppt/media/image34.gif>
</file>

<file path=ppt/media/image35.gif>
</file>

<file path=ppt/media/image36.gif>
</file>

<file path=ppt/media/image37.gif>
</file>

<file path=ppt/media/image38.gif>
</file>

<file path=ppt/media/image39.gif>
</file>

<file path=ppt/media/image4.png>
</file>

<file path=ppt/media/image40.png>
</file>

<file path=ppt/media/image41.jpeg>
</file>

<file path=ppt/media/image42.png>
</file>

<file path=ppt/media/image43.png>
</file>

<file path=ppt/media/image43.svg>
</file>

<file path=ppt/media/image44.png>
</file>

<file path=ppt/media/image45.png>
</file>

<file path=ppt/media/image46.jpeg>
</file>

<file path=ppt/media/image47.jpeg>
</file>

<file path=ppt/media/image48.jpeg>
</file>

<file path=ppt/media/image48.svg>
</file>

<file path=ppt/media/image49.gif>
</file>

<file path=ppt/media/image5.gif>
</file>

<file path=ppt/media/image50.svg>
</file>

<file path=ppt/media/image52.svg>
</file>

<file path=ppt/media/image6.jpe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7AAB55-2B4B-4DF5-A2C7-9EA359CF9CEB}" type="datetimeFigureOut">
              <a:rPr lang="ko-KR" altLang="en-US" smtClean="0"/>
              <a:t>2022-10-27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1E9287-DEC5-4019-B61A-A2BEEE980B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09299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E9287-DEC5-4019-B61A-A2BEEE980B3A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34614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gi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.gif"/><Relationship Id="rId5" Type="http://schemas.openxmlformats.org/officeDocument/2006/relationships/image" Target="../media/image1.png"/><Relationship Id="rId4" Type="http://schemas.openxmlformats.org/officeDocument/2006/relationships/image" Target="../media/image30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gif"/><Relationship Id="rId13" Type="http://schemas.openxmlformats.org/officeDocument/2006/relationships/image" Target="../media/image40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4.gif"/><Relationship Id="rId12" Type="http://schemas.openxmlformats.org/officeDocument/2006/relationships/image" Target="../media/image39.gif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0.png"/><Relationship Id="rId11" Type="http://schemas.openxmlformats.org/officeDocument/2006/relationships/image" Target="../media/image38.gif"/><Relationship Id="rId5" Type="http://schemas.openxmlformats.org/officeDocument/2006/relationships/image" Target="../media/image33.jpeg"/><Relationship Id="rId10" Type="http://schemas.openxmlformats.org/officeDocument/2006/relationships/image" Target="../media/image37.gif"/><Relationship Id="rId4" Type="http://schemas.openxmlformats.org/officeDocument/2006/relationships/image" Target="../media/image32.jpeg"/><Relationship Id="rId9" Type="http://schemas.openxmlformats.org/officeDocument/2006/relationships/image" Target="../media/image36.gif"/><Relationship Id="rId14" Type="http://schemas.openxmlformats.org/officeDocument/2006/relationships/image" Target="../media/image43.sv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svg"/><Relationship Id="rId13" Type="http://schemas.openxmlformats.org/officeDocument/2006/relationships/image" Target="../media/image52.svg"/><Relationship Id="rId3" Type="http://schemas.openxmlformats.org/officeDocument/2006/relationships/image" Target="../media/image41.jpeg"/><Relationship Id="rId12" Type="http://schemas.openxmlformats.org/officeDocument/2006/relationships/image" Target="../media/image4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11" Type="http://schemas.openxmlformats.org/officeDocument/2006/relationships/image" Target="../media/image50.svg"/><Relationship Id="rId5" Type="http://schemas.openxmlformats.org/officeDocument/2006/relationships/image" Target="../media/image42.png"/><Relationship Id="rId10" Type="http://schemas.openxmlformats.org/officeDocument/2006/relationships/image" Target="../media/image43.png"/><Relationship Id="rId4" Type="http://schemas.openxmlformats.org/officeDocument/2006/relationships/image" Target="../media/image30.png"/><Relationship Id="rId9" Type="http://schemas.openxmlformats.org/officeDocument/2006/relationships/hyperlink" Target="https://www.youtube.com/watch?v=emp_KyfgknA" TargetMode="External"/><Relationship Id="rId14" Type="http://schemas.openxmlformats.org/officeDocument/2006/relationships/image" Target="../media/image4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47.jpeg"/><Relationship Id="rId5" Type="http://schemas.openxmlformats.org/officeDocument/2006/relationships/image" Target="../media/image30.png"/><Relationship Id="rId4" Type="http://schemas.openxmlformats.org/officeDocument/2006/relationships/image" Target="../media/image46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9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70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654055" y="3007121"/>
            <a:ext cx="12751291" cy="4272757"/>
            <a:chOff x="0" y="0"/>
            <a:chExt cx="17001721" cy="5697010"/>
          </a:xfrm>
        </p:grpSpPr>
        <p:sp>
          <p:nvSpPr>
            <p:cNvPr id="3" name="AutoShape 3"/>
            <p:cNvSpPr/>
            <p:nvPr/>
          </p:nvSpPr>
          <p:spPr>
            <a:xfrm>
              <a:off x="0" y="4181476"/>
              <a:ext cx="17001721" cy="0"/>
            </a:xfrm>
            <a:prstGeom prst="line">
              <a:avLst/>
            </a:prstGeom>
            <a:ln w="38100" cap="rnd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153670"/>
              <a:ext cx="17001721" cy="32560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8466"/>
                </a:lnSpc>
              </a:pPr>
              <a:r>
                <a:rPr lang="en-US" sz="16787">
                  <a:solidFill>
                    <a:srgbClr val="F9F9F9"/>
                  </a:solidFill>
                  <a:latin typeface="Seoul Namsan Condensed Black"/>
                </a:rPr>
                <a:t>CCTV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4847167"/>
              <a:ext cx="17001721" cy="8498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899"/>
                </a:lnSpc>
                <a:spcBef>
                  <a:spcPct val="0"/>
                </a:spcBef>
              </a:pPr>
              <a:r>
                <a:rPr lang="en-US" sz="3499">
                  <a:solidFill>
                    <a:srgbClr val="FFFFFF"/>
                  </a:solidFill>
                  <a:ea typeface="Gothic A1 Light Bold"/>
                </a:rPr>
                <a:t>사물인터넷 IOT 8기 이철진</a:t>
              </a:r>
            </a:p>
          </p:txBody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 b="20529"/>
          <a:stretch>
            <a:fillRect/>
          </a:stretch>
        </p:blipFill>
        <p:spPr>
          <a:xfrm>
            <a:off x="11395794" y="3043634"/>
            <a:ext cx="2832305" cy="2244291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 l="705" r="705"/>
          <a:stretch>
            <a:fillRect/>
          </a:stretch>
        </p:blipFill>
        <p:spPr>
          <a:xfrm>
            <a:off x="1897079" y="1028700"/>
            <a:ext cx="5434476" cy="5512253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2629069" y="5855228"/>
            <a:ext cx="2776276" cy="277627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4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6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7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8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3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70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518361" y="698970"/>
            <a:ext cx="12332191" cy="1714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199"/>
              </a:lnSpc>
            </a:pPr>
            <a:r>
              <a:rPr lang="en-US" sz="11999" dirty="0">
                <a:solidFill>
                  <a:srgbClr val="FFFFFF"/>
                </a:solidFill>
                <a:latin typeface="Seoul Namsan Condensed Black"/>
              </a:rPr>
              <a:t>M   </a:t>
            </a:r>
            <a:r>
              <a:rPr lang="en-US" sz="11999" dirty="0" err="1">
                <a:solidFill>
                  <a:srgbClr val="FFFFFF"/>
                </a:solidFill>
                <a:latin typeface="Seoul Namsan Condensed Black"/>
              </a:rPr>
              <a:t>Tion</a:t>
            </a:r>
            <a:endParaRPr lang="en-US" sz="11999" dirty="0">
              <a:solidFill>
                <a:srgbClr val="FFFFFF"/>
              </a:solidFill>
              <a:latin typeface="Seoul Namsan Condensed Black"/>
            </a:endParaRP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 b="20529"/>
          <a:stretch>
            <a:fillRect/>
          </a:stretch>
        </p:blipFill>
        <p:spPr>
          <a:xfrm>
            <a:off x="7064299" y="883198"/>
            <a:ext cx="1698701" cy="1346034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 r="572"/>
          <a:stretch>
            <a:fillRect/>
          </a:stretch>
        </p:blipFill>
        <p:spPr>
          <a:xfrm>
            <a:off x="346911" y="3314700"/>
            <a:ext cx="6508253" cy="5189586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6814038" y="4457700"/>
            <a:ext cx="2336255" cy="2336255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322962" y="2617254"/>
            <a:ext cx="6099000" cy="4873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40"/>
              </a:lnSpc>
            </a:pPr>
            <a:r>
              <a:rPr lang="en-US" sz="3200" b="1" dirty="0">
                <a:solidFill>
                  <a:srgbClr val="FFFFFF"/>
                </a:solidFill>
                <a:latin typeface="Gothic A1 Light"/>
              </a:rPr>
              <a:t>CCTV </a:t>
            </a:r>
            <a:r>
              <a:rPr lang="en-US" sz="3200" b="1" dirty="0" err="1">
                <a:solidFill>
                  <a:srgbClr val="FFFFFF"/>
                </a:solidFill>
                <a:latin typeface="Gothic A1 Light"/>
              </a:rPr>
              <a:t>기능을</a:t>
            </a:r>
            <a:r>
              <a:rPr lang="en-US" sz="3200" b="1" dirty="0">
                <a:solidFill>
                  <a:srgbClr val="FFFFFF"/>
                </a:solidFill>
                <a:latin typeface="Gothic A1 Light"/>
              </a:rPr>
              <a:t> </a:t>
            </a:r>
            <a:r>
              <a:rPr lang="en-US" sz="3200" b="1" dirty="0" err="1">
                <a:solidFill>
                  <a:srgbClr val="FFFFFF"/>
                </a:solidFill>
                <a:latin typeface="Gothic A1 Light"/>
              </a:rPr>
              <a:t>사용하기</a:t>
            </a:r>
            <a:r>
              <a:rPr lang="en-US" sz="3200" b="1" dirty="0">
                <a:solidFill>
                  <a:srgbClr val="FFFFFF"/>
                </a:solidFill>
                <a:latin typeface="Gothic A1 Light"/>
              </a:rPr>
              <a:t> </a:t>
            </a:r>
            <a:r>
              <a:rPr lang="en-US" sz="3200" b="1" dirty="0" err="1">
                <a:solidFill>
                  <a:srgbClr val="FFFFFF"/>
                </a:solidFill>
                <a:latin typeface="Gothic A1 Light"/>
              </a:rPr>
              <a:t>위한</a:t>
            </a:r>
            <a:r>
              <a:rPr lang="en-US" sz="3200" b="1" dirty="0">
                <a:solidFill>
                  <a:srgbClr val="FFFFFF"/>
                </a:solidFill>
                <a:latin typeface="Gothic A1 Light"/>
              </a:rPr>
              <a:t> </a:t>
            </a:r>
            <a:r>
              <a:rPr lang="en-US" sz="3200" b="1" dirty="0" err="1">
                <a:solidFill>
                  <a:srgbClr val="FFFFFF"/>
                </a:solidFill>
                <a:latin typeface="Gothic A1 Light"/>
              </a:rPr>
              <a:t>명령어</a:t>
            </a:r>
            <a:endParaRPr lang="en-US" sz="3200" b="1" dirty="0">
              <a:solidFill>
                <a:srgbClr val="FFFFFF"/>
              </a:solidFill>
              <a:latin typeface="Gothic A1 Light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9064190" y="3009900"/>
            <a:ext cx="9193330" cy="62196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990"/>
              </a:lnSpc>
            </a:pPr>
            <a:r>
              <a:rPr lang="en-US" sz="4400" dirty="0" err="1" smtClean="0">
                <a:solidFill>
                  <a:srgbClr val="FFFFFF"/>
                </a:solidFill>
                <a:latin typeface="Gothic A1 Light Bold"/>
              </a:rPr>
              <a:t>MoTion</a:t>
            </a:r>
            <a:r>
              <a:rPr lang="en-US" sz="4400" dirty="0" smtClean="0">
                <a:solidFill>
                  <a:srgbClr val="FFFFFF"/>
                </a:solidFill>
                <a:latin typeface="Gothic A1 Light Bold"/>
              </a:rPr>
              <a:t> </a:t>
            </a:r>
            <a:r>
              <a:rPr lang="en-US" sz="4400" dirty="0" err="1">
                <a:solidFill>
                  <a:srgbClr val="FFFFFF"/>
                </a:solidFill>
                <a:latin typeface="Gothic A1 Light Bold"/>
              </a:rPr>
              <a:t>사용하기</a:t>
            </a:r>
            <a:endParaRPr lang="en-US" sz="4400" dirty="0">
              <a:solidFill>
                <a:srgbClr val="FFFFFF"/>
              </a:solidFill>
              <a:latin typeface="Gothic A1 Light Bold"/>
            </a:endParaRPr>
          </a:p>
          <a:p>
            <a:pPr>
              <a:lnSpc>
                <a:spcPts val="2470"/>
              </a:lnSpc>
            </a:pP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1. 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모션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패키지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설치</a:t>
            </a:r>
            <a:endParaRPr lang="en-US" sz="2000" dirty="0">
              <a:solidFill>
                <a:srgbClr val="FFFFFF"/>
              </a:solidFill>
              <a:latin typeface="Gothic A1 Light Bold"/>
            </a:endParaRPr>
          </a:p>
          <a:p>
            <a:pPr>
              <a:lnSpc>
                <a:spcPts val="2470"/>
              </a:lnSpc>
            </a:pP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2.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라즈베리파이에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연결된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장치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확인</a:t>
            </a:r>
            <a:endParaRPr lang="en-US" sz="2000" dirty="0">
              <a:solidFill>
                <a:srgbClr val="FFFFFF"/>
              </a:solidFill>
              <a:latin typeface="Gothic A1 Light Bold"/>
            </a:endParaRPr>
          </a:p>
          <a:p>
            <a:pPr>
              <a:lnSpc>
                <a:spcPts val="2470"/>
              </a:lnSpc>
            </a:pP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3.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motion.conf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파일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열기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.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파일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오픈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 후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검색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(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컨트롤+F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)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으로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수정해야할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명령어를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 </a:t>
            </a:r>
            <a:endParaRPr lang="en-US" sz="2000" dirty="0" smtClean="0">
              <a:solidFill>
                <a:srgbClr val="FFFFFF"/>
              </a:solidFill>
              <a:latin typeface="Gothic A1 Light Bold"/>
            </a:endParaRPr>
          </a:p>
          <a:p>
            <a:pPr>
              <a:lnSpc>
                <a:spcPts val="2470"/>
              </a:lnSpc>
            </a:pPr>
            <a:r>
              <a:rPr lang="en-US" sz="2000" dirty="0" err="1" smtClean="0">
                <a:solidFill>
                  <a:srgbClr val="FFFFFF"/>
                </a:solidFill>
                <a:latin typeface="Gothic A1 Light Bold"/>
              </a:rPr>
              <a:t>검색한다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.</a:t>
            </a:r>
          </a:p>
          <a:p>
            <a:pPr>
              <a:lnSpc>
                <a:spcPts val="2470"/>
              </a:lnSpc>
            </a:pP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4.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백그라운드에서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motion이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돌아가게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할것인지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설정</a:t>
            </a:r>
            <a:endParaRPr lang="en-US" sz="2000" dirty="0">
              <a:solidFill>
                <a:srgbClr val="FFFFFF"/>
              </a:solidFill>
              <a:latin typeface="Gothic A1 Light Bold"/>
            </a:endParaRPr>
          </a:p>
          <a:p>
            <a:pPr>
              <a:lnSpc>
                <a:spcPts val="2470"/>
              </a:lnSpc>
            </a:pP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5.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동영상의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사이즈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(width=640, height=480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추천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)</a:t>
            </a:r>
          </a:p>
          <a:p>
            <a:pPr>
              <a:lnSpc>
                <a:spcPts val="2470"/>
              </a:lnSpc>
            </a:pP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6.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동영상의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최대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프레임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 수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제한</a:t>
            </a:r>
            <a:endParaRPr lang="en-US" sz="2000" dirty="0">
              <a:solidFill>
                <a:srgbClr val="FFFFFF"/>
              </a:solidFill>
              <a:latin typeface="Gothic A1 Light Bold"/>
            </a:endParaRPr>
          </a:p>
          <a:p>
            <a:pPr>
              <a:lnSpc>
                <a:spcPts val="2470"/>
              </a:lnSpc>
            </a:pP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7.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동영상의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자동녹화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설정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(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off시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녹화안함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)</a:t>
            </a:r>
          </a:p>
          <a:p>
            <a:pPr>
              <a:lnSpc>
                <a:spcPts val="2470"/>
              </a:lnSpc>
            </a:pP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8.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스트리밍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 시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영상의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프레임설정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(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낮을수록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뚝뚝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끊김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)</a:t>
            </a:r>
          </a:p>
          <a:p>
            <a:pPr>
              <a:lnSpc>
                <a:spcPts val="2470"/>
              </a:lnSpc>
            </a:pP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9.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스트리밍을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외부에서도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볼수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있게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설정</a:t>
            </a:r>
            <a:endParaRPr lang="en-US" sz="2000" dirty="0">
              <a:solidFill>
                <a:srgbClr val="FFFFFF"/>
              </a:solidFill>
              <a:latin typeface="Gothic A1 Light Bold"/>
            </a:endParaRPr>
          </a:p>
          <a:p>
            <a:pPr>
              <a:lnSpc>
                <a:spcPts val="2470"/>
              </a:lnSpc>
            </a:pP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10.웹캠의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설정을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외부에서도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변경할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 수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있도록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설정</a:t>
            </a:r>
            <a:endParaRPr lang="en-US" sz="2000" dirty="0">
              <a:solidFill>
                <a:srgbClr val="FFFFFF"/>
              </a:solidFill>
              <a:latin typeface="Gothic A1 Light Bold"/>
            </a:endParaRPr>
          </a:p>
          <a:p>
            <a:pPr>
              <a:lnSpc>
                <a:spcPts val="2470"/>
              </a:lnSpc>
            </a:pP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11.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motion을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백그라운드에서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실행하도록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설정해준다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.</a:t>
            </a:r>
          </a:p>
          <a:p>
            <a:pPr>
              <a:lnSpc>
                <a:spcPts val="2470"/>
              </a:lnSpc>
            </a:pP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    -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파일이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열리면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start_motion_daemon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=yes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입력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 후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저장</a:t>
            </a:r>
            <a:endParaRPr lang="en-US" sz="2000" dirty="0">
              <a:solidFill>
                <a:srgbClr val="FFFFFF"/>
              </a:solidFill>
              <a:latin typeface="Gothic A1 Light Bold"/>
            </a:endParaRPr>
          </a:p>
          <a:p>
            <a:pPr>
              <a:lnSpc>
                <a:spcPts val="2470"/>
              </a:lnSpc>
            </a:pP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12.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라즈베리파이가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부팅되면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항상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motion이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시작되도록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설정한다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.</a:t>
            </a:r>
          </a:p>
          <a:p>
            <a:pPr>
              <a:lnSpc>
                <a:spcPts val="2470"/>
              </a:lnSpc>
            </a:pP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    - 맨 밑 exit 0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바로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윗줄에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sudo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 motion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입력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 후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저장</a:t>
            </a:r>
            <a:endParaRPr lang="en-US" sz="2000" dirty="0">
              <a:solidFill>
                <a:srgbClr val="FFFFFF"/>
              </a:solidFill>
              <a:latin typeface="Gothic A1 Light Bold"/>
            </a:endParaRPr>
          </a:p>
          <a:p>
            <a:pPr>
              <a:lnSpc>
                <a:spcPts val="2470"/>
              </a:lnSpc>
            </a:pP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13.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motion을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시작하는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명령어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.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자동으로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설정해뒀다면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사용할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필요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없다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.</a:t>
            </a:r>
          </a:p>
          <a:p>
            <a:pPr>
              <a:lnSpc>
                <a:spcPts val="2470"/>
              </a:lnSpc>
            </a:pP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14.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녹화파일이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저장되는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폴더의</a:t>
            </a:r>
            <a:r>
              <a:rPr lang="en-US" sz="2000" dirty="0">
                <a:solidFill>
                  <a:srgbClr val="FFFFFF"/>
                </a:solidFill>
                <a:latin typeface="Gothic A1 Light Bold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Gothic A1 Light Bold"/>
              </a:rPr>
              <a:t>권한설정해주기</a:t>
            </a:r>
            <a:endParaRPr lang="en-US" sz="2000" dirty="0">
              <a:solidFill>
                <a:srgbClr val="FFFFFF"/>
              </a:solidFill>
              <a:latin typeface="Gothic A1 Light Bold"/>
            </a:endParaRP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70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26073" r="27581"/>
          <a:stretch>
            <a:fillRect/>
          </a:stretch>
        </p:blipFill>
        <p:spPr>
          <a:xfrm>
            <a:off x="0" y="0"/>
            <a:ext cx="7151367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8139289" y="1884655"/>
            <a:ext cx="7945758" cy="5731093"/>
            <a:chOff x="0" y="0"/>
            <a:chExt cx="10594344" cy="7641458"/>
          </a:xfrm>
        </p:grpSpPr>
        <p:sp>
          <p:nvSpPr>
            <p:cNvPr id="4" name="TextBox 4"/>
            <p:cNvSpPr txBox="1"/>
            <p:nvPr/>
          </p:nvSpPr>
          <p:spPr>
            <a:xfrm>
              <a:off x="0" y="104775"/>
              <a:ext cx="10594344" cy="25216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4217"/>
                </a:lnSpc>
              </a:pPr>
              <a:r>
                <a:rPr lang="en-US" sz="12925">
                  <a:solidFill>
                    <a:srgbClr val="FFFFFF"/>
                  </a:solidFill>
                  <a:ea typeface="Seoul Namsan Condensed Black"/>
                </a:rPr>
                <a:t>테스트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3511294"/>
              <a:ext cx="10594344" cy="41301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031"/>
                </a:lnSpc>
              </a:pPr>
              <a:r>
                <a:rPr lang="en-US" sz="4308">
                  <a:solidFill>
                    <a:srgbClr val="FFFFFF"/>
                  </a:solidFill>
                  <a:ea typeface="Gothic A1 Light Bold"/>
                </a:rPr>
                <a:t>캡쳐와 영상출력을 통해 카메라의 성능을 테스트하고 CCTV의 기능을 테스트 한다.</a:t>
              </a:r>
            </a:p>
            <a:p>
              <a:pPr>
                <a:lnSpc>
                  <a:spcPts val="6031"/>
                </a:lnSpc>
                <a:spcBef>
                  <a:spcPct val="0"/>
                </a:spcBef>
              </a:pPr>
              <a:endParaRPr lang="en-US" sz="4308">
                <a:solidFill>
                  <a:srgbClr val="FFFFFF"/>
                </a:solidFill>
                <a:ea typeface="Gothic A1 Light Bold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14868" t="10960" r="3363" b="20048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 rot="2565428">
            <a:off x="3543587" y="770586"/>
            <a:ext cx="2447555" cy="5347137"/>
            <a:chOff x="0" y="0"/>
            <a:chExt cx="3263407" cy="7129515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/>
            <a:srcRect l="32806" r="32806"/>
            <a:stretch>
              <a:fillRect/>
            </a:stretch>
          </p:blipFill>
          <p:spPr>
            <a:xfrm>
              <a:off x="0" y="0"/>
              <a:ext cx="3263407" cy="7129515"/>
            </a:xfrm>
            <a:prstGeom prst="rect">
              <a:avLst/>
            </a:prstGeom>
          </p:spPr>
        </p:pic>
      </p:grpSp>
      <p:grpSp>
        <p:nvGrpSpPr>
          <p:cNvPr id="5" name="Group 5"/>
          <p:cNvGrpSpPr/>
          <p:nvPr/>
        </p:nvGrpSpPr>
        <p:grpSpPr>
          <a:xfrm rot="2576403">
            <a:off x="-888365" y="-3308037"/>
            <a:ext cx="4501768" cy="8195926"/>
            <a:chOff x="0" y="0"/>
            <a:chExt cx="6002357" cy="10927901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/>
            <a:srcRect l="29368" r="29368"/>
            <a:stretch>
              <a:fillRect/>
            </a:stretch>
          </p:blipFill>
          <p:spPr>
            <a:xfrm>
              <a:off x="0" y="0"/>
              <a:ext cx="6002357" cy="10927901"/>
            </a:xfrm>
            <a:prstGeom prst="rect">
              <a:avLst/>
            </a:prstGeom>
          </p:spPr>
        </p:pic>
      </p:grpSp>
      <p:sp>
        <p:nvSpPr>
          <p:cNvPr id="7" name="TextBox 7"/>
          <p:cNvSpPr txBox="1"/>
          <p:nvPr/>
        </p:nvSpPr>
        <p:spPr>
          <a:xfrm>
            <a:off x="8415318" y="1090824"/>
            <a:ext cx="9261663" cy="2924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519"/>
              </a:lnSpc>
            </a:pPr>
            <a:r>
              <a:rPr lang="en-US" sz="9600">
                <a:solidFill>
                  <a:srgbClr val="FFFFFF"/>
                </a:solidFill>
                <a:ea typeface="Seoul Namsan Condensed Bold"/>
              </a:rPr>
              <a:t>이미지 사진 촬영 </a:t>
            </a:r>
          </a:p>
          <a:p>
            <a:pPr>
              <a:lnSpc>
                <a:spcPts val="11519"/>
              </a:lnSpc>
            </a:pPr>
            <a:r>
              <a:rPr lang="en-US" sz="9600">
                <a:solidFill>
                  <a:srgbClr val="FFFFFF"/>
                </a:solidFill>
                <a:latin typeface="Seoul Namsan Condensed Bold"/>
              </a:rPr>
              <a:t>       테스트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249930" y="8182599"/>
            <a:ext cx="9111899" cy="565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550"/>
              </a:lnSpc>
            </a:pPr>
            <a:r>
              <a:rPr lang="en-US" sz="3500" dirty="0" err="1">
                <a:solidFill>
                  <a:srgbClr val="FFFFFF"/>
                </a:solidFill>
                <a:ea typeface="Seoul Namsan Condensed Bold"/>
              </a:rPr>
              <a:t>라즈베리를</a:t>
            </a:r>
            <a:r>
              <a:rPr lang="en-US" sz="3500" dirty="0">
                <a:solidFill>
                  <a:srgbClr val="FFFFFF"/>
                </a:solidFill>
                <a:ea typeface="Seoul Namsan Condensed Bold"/>
              </a:rPr>
              <a:t> </a:t>
            </a:r>
            <a:r>
              <a:rPr lang="en-US" sz="3500" dirty="0" err="1">
                <a:solidFill>
                  <a:srgbClr val="FFFFFF"/>
                </a:solidFill>
                <a:ea typeface="Seoul Namsan Condensed Bold"/>
              </a:rPr>
              <a:t>이용하여</a:t>
            </a:r>
            <a:r>
              <a:rPr lang="en-US" sz="3500" dirty="0">
                <a:solidFill>
                  <a:srgbClr val="FFFFFF"/>
                </a:solidFill>
                <a:ea typeface="Seoul Namsan Condensed Bold"/>
              </a:rPr>
              <a:t> </a:t>
            </a:r>
            <a:r>
              <a:rPr lang="en-US" sz="3500" dirty="0" err="1">
                <a:solidFill>
                  <a:srgbClr val="FFFFFF"/>
                </a:solidFill>
                <a:ea typeface="Seoul Namsan Condensed Bold"/>
              </a:rPr>
              <a:t>리눅스를</a:t>
            </a:r>
            <a:r>
              <a:rPr lang="en-US" sz="3500" dirty="0">
                <a:solidFill>
                  <a:srgbClr val="FFFFFF"/>
                </a:solidFill>
                <a:ea typeface="Seoul Namsan Condensed Bold"/>
              </a:rPr>
              <a:t> </a:t>
            </a:r>
            <a:r>
              <a:rPr lang="en-US" sz="3500" dirty="0" err="1">
                <a:solidFill>
                  <a:srgbClr val="FFFFFF"/>
                </a:solidFill>
                <a:ea typeface="Seoul Namsan Condensed Bold"/>
              </a:rPr>
              <a:t>활용한사진</a:t>
            </a:r>
            <a:r>
              <a:rPr lang="en-US" sz="3500" dirty="0">
                <a:solidFill>
                  <a:srgbClr val="FFFFFF"/>
                </a:solidFill>
                <a:ea typeface="Seoul Namsan Condensed Bold"/>
              </a:rPr>
              <a:t> </a:t>
            </a:r>
            <a:r>
              <a:rPr lang="en-US" sz="3500" dirty="0" err="1">
                <a:solidFill>
                  <a:srgbClr val="FFFFFF"/>
                </a:solidFill>
                <a:ea typeface="Seoul Namsan Condensed Bold"/>
              </a:rPr>
              <a:t>촬영</a:t>
            </a:r>
            <a:r>
              <a:rPr lang="en-US" sz="3500" dirty="0">
                <a:solidFill>
                  <a:srgbClr val="FFFFFF"/>
                </a:solidFill>
                <a:ea typeface="Seoul Namsan Condensed Bold"/>
              </a:rPr>
              <a:t> </a:t>
            </a:r>
            <a:r>
              <a:rPr lang="en-US" sz="3500" dirty="0" err="1">
                <a:solidFill>
                  <a:srgbClr val="FFFFFF"/>
                </a:solidFill>
                <a:ea typeface="Seoul Namsan Condensed Bold"/>
              </a:rPr>
              <a:t>테스트</a:t>
            </a:r>
            <a:endParaRPr lang="en-US" sz="3500" dirty="0">
              <a:solidFill>
                <a:srgbClr val="FFFFFF"/>
              </a:solidFill>
              <a:ea typeface="Seoul Namsan Condensed Bold"/>
            </a:endParaRPr>
          </a:p>
        </p:txBody>
      </p:sp>
      <p:grpSp>
        <p:nvGrpSpPr>
          <p:cNvPr id="9" name="Group 9"/>
          <p:cNvGrpSpPr/>
          <p:nvPr/>
        </p:nvGrpSpPr>
        <p:grpSpPr>
          <a:xfrm>
            <a:off x="852593" y="7906397"/>
            <a:ext cx="5323671" cy="1682705"/>
            <a:chOff x="0" y="0"/>
            <a:chExt cx="7098228" cy="2243606"/>
          </a:xfrm>
        </p:grpSpPr>
        <p:grpSp>
          <p:nvGrpSpPr>
            <p:cNvPr id="10" name="Group 10"/>
            <p:cNvGrpSpPr/>
            <p:nvPr/>
          </p:nvGrpSpPr>
          <p:grpSpPr>
            <a:xfrm>
              <a:off x="0" y="0"/>
              <a:ext cx="7098228" cy="2243606"/>
              <a:chOff x="0" y="0"/>
              <a:chExt cx="3472874" cy="1102118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3472874" cy="1102118"/>
              </a:xfrm>
              <a:custGeom>
                <a:avLst/>
                <a:gdLst/>
                <a:ahLst/>
                <a:cxnLst/>
                <a:rect l="l" t="t" r="r" b="b"/>
                <a:pathLst>
                  <a:path w="3472874" h="1102118">
                    <a:moveTo>
                      <a:pt x="3348414" y="1102118"/>
                    </a:moveTo>
                    <a:lnTo>
                      <a:pt x="124460" y="1102118"/>
                    </a:lnTo>
                    <a:cubicBezTo>
                      <a:pt x="55880" y="1102118"/>
                      <a:pt x="0" y="1046238"/>
                      <a:pt x="0" y="977658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3348414" y="0"/>
                    </a:lnTo>
                    <a:cubicBezTo>
                      <a:pt x="3416994" y="0"/>
                      <a:pt x="3472874" y="55880"/>
                      <a:pt x="3472874" y="124460"/>
                    </a:cubicBezTo>
                    <a:lnTo>
                      <a:pt x="3472874" y="977658"/>
                    </a:lnTo>
                    <a:cubicBezTo>
                      <a:pt x="3472874" y="1046238"/>
                      <a:pt x="3416994" y="1102118"/>
                      <a:pt x="3348414" y="1102118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id="12" name="TextBox 12"/>
            <p:cNvSpPr txBox="1"/>
            <p:nvPr/>
          </p:nvSpPr>
          <p:spPr>
            <a:xfrm>
              <a:off x="1395067" y="1474001"/>
              <a:ext cx="5318404" cy="3898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549"/>
                </a:lnSpc>
                <a:spcBef>
                  <a:spcPct val="0"/>
                </a:spcBef>
              </a:pPr>
              <a:r>
                <a:rPr lang="en-US" sz="1699">
                  <a:solidFill>
                    <a:srgbClr val="FE502D"/>
                  </a:solidFill>
                  <a:latin typeface="Arita Dotum Medium"/>
                </a:rPr>
                <a:t>#라즈베리 #리눅스 #카메라 #사진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395067" y="274305"/>
              <a:ext cx="5326106" cy="7327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799"/>
                </a:lnSpc>
                <a:spcBef>
                  <a:spcPct val="0"/>
                </a:spcBef>
              </a:pPr>
              <a:r>
                <a:rPr lang="en-US" sz="3199">
                  <a:solidFill>
                    <a:srgbClr val="000000"/>
                  </a:solidFill>
                  <a:ea typeface="Arita Dotum Medium Bold"/>
                </a:rPr>
                <a:t>이미지 사진촬영 테스트</a:t>
              </a:r>
            </a:p>
          </p:txBody>
        </p:sp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>
              <a:off x="373263" y="369555"/>
              <a:ext cx="747914" cy="799374"/>
            </a:xfrm>
            <a:prstGeom prst="rect">
              <a:avLst/>
            </a:prstGeom>
          </p:spPr>
        </p:pic>
      </p:grpSp>
      <p:pic>
        <p:nvPicPr>
          <p:cNvPr id="15" name="Picture 15"/>
          <p:cNvPicPr>
            <a:picLocks noChangeAspect="1"/>
          </p:cNvPicPr>
          <p:nvPr/>
        </p:nvPicPr>
        <p:blipFill>
          <a:blip r:embed="rId5"/>
          <a:srcRect l="3862" r="3862" b="20529"/>
          <a:stretch>
            <a:fillRect/>
          </a:stretch>
        </p:blipFill>
        <p:spPr>
          <a:xfrm rot="2432900">
            <a:off x="6317357" y="4297179"/>
            <a:ext cx="1271441" cy="1091817"/>
          </a:xfrm>
          <a:prstGeom prst="rect">
            <a:avLst/>
          </a:prstGeom>
        </p:spPr>
      </p:pic>
      <p:pic>
        <p:nvPicPr>
          <p:cNvPr id="16" name="Picture 16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10680007" y="4234774"/>
            <a:ext cx="3748006" cy="33169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4"/>
          <a:srcRect t="26" r="27615" b="27641"/>
          <a:stretch>
            <a:fillRect/>
          </a:stretch>
        </p:blipFill>
        <p:spPr>
          <a:xfrm>
            <a:off x="43929" y="-16464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9772649" y="2895600"/>
            <a:ext cx="6591301" cy="7443174"/>
            <a:chOff x="0" y="0"/>
            <a:chExt cx="8788401" cy="11252200"/>
          </a:xfrm>
        </p:grpSpPr>
        <p:pic>
          <p:nvPicPr>
            <p:cNvPr id="4" name="Picture 4">
              <a:hlinkClick r:id="" action="ppaction://media"/>
            </p:cNvPr>
            <p:cNvPicPr>
              <a:picLocks noChangeAspect="1"/>
            </p:cNvPicPr>
            <p:nvPr>
              <a:videoFile r:link="rId2"/>
              <p:extLst>
                <p:ext uri="{DAA4B4D4-6D71-4841-9C94-3DE7FCFB9230}">
                  <p14:media xmlns:p14="http://schemas.microsoft.com/office/powerpoint/2010/main" r:embed="rId1"/>
                </p:ext>
              </p:extLst>
            </p:nvPr>
          </p:nvPicPr>
          <p:blipFill>
            <a:blip r:embed="rId5"/>
            <a:srcRect l="15791" r="15791"/>
            <a:stretch>
              <a:fillRect/>
            </a:stretch>
          </p:blipFill>
          <p:spPr>
            <a:xfrm>
              <a:off x="0" y="0"/>
              <a:ext cx="8788401" cy="11252200"/>
            </a:xfrm>
            <a:prstGeom prst="rect">
              <a:avLst/>
            </a:prstGeom>
          </p:spPr>
        </p:pic>
      </p:grpSp>
      <p:grpSp>
        <p:nvGrpSpPr>
          <p:cNvPr id="5" name="Group 5"/>
          <p:cNvGrpSpPr/>
          <p:nvPr/>
        </p:nvGrpSpPr>
        <p:grpSpPr>
          <a:xfrm>
            <a:off x="10115772" y="342605"/>
            <a:ext cx="5689975" cy="1416005"/>
            <a:chOff x="0" y="0"/>
            <a:chExt cx="7586633" cy="1888006"/>
          </a:xfrm>
        </p:grpSpPr>
        <p:grpSp>
          <p:nvGrpSpPr>
            <p:cNvPr id="6" name="Group 6"/>
            <p:cNvGrpSpPr/>
            <p:nvPr/>
          </p:nvGrpSpPr>
          <p:grpSpPr>
            <a:xfrm>
              <a:off x="0" y="0"/>
              <a:ext cx="7586633" cy="1888006"/>
              <a:chOff x="0" y="0"/>
              <a:chExt cx="3711830" cy="927438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3711830" cy="927438"/>
              </a:xfrm>
              <a:custGeom>
                <a:avLst/>
                <a:gdLst/>
                <a:ahLst/>
                <a:cxnLst/>
                <a:rect l="l" t="t" r="r" b="b"/>
                <a:pathLst>
                  <a:path w="3711830" h="927438">
                    <a:moveTo>
                      <a:pt x="3587370" y="927438"/>
                    </a:moveTo>
                    <a:lnTo>
                      <a:pt x="124460" y="927438"/>
                    </a:lnTo>
                    <a:cubicBezTo>
                      <a:pt x="55880" y="927438"/>
                      <a:pt x="0" y="871558"/>
                      <a:pt x="0" y="802978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3587371" y="0"/>
                    </a:lnTo>
                    <a:cubicBezTo>
                      <a:pt x="3655950" y="0"/>
                      <a:pt x="3711830" y="55880"/>
                      <a:pt x="3711830" y="124460"/>
                    </a:cubicBezTo>
                    <a:lnTo>
                      <a:pt x="3711830" y="802978"/>
                    </a:lnTo>
                    <a:cubicBezTo>
                      <a:pt x="3711830" y="871558"/>
                      <a:pt x="3655950" y="927438"/>
                      <a:pt x="3587371" y="927438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id="8" name="TextBox 8"/>
            <p:cNvSpPr txBox="1"/>
            <p:nvPr/>
          </p:nvSpPr>
          <p:spPr>
            <a:xfrm>
              <a:off x="1491057" y="1118401"/>
              <a:ext cx="5684345" cy="3898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549"/>
                </a:lnSpc>
                <a:spcBef>
                  <a:spcPct val="0"/>
                </a:spcBef>
              </a:pPr>
              <a:r>
                <a:rPr lang="en-US" sz="1699">
                  <a:solidFill>
                    <a:srgbClr val="FE502D"/>
                  </a:solidFill>
                  <a:latin typeface="Arita Dotum Medium"/>
                </a:rPr>
                <a:t>#라이브 #라즈베리 #리눅스 #모션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491057" y="264780"/>
              <a:ext cx="5692578" cy="7626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949"/>
                </a:lnSpc>
                <a:spcBef>
                  <a:spcPct val="0"/>
                </a:spcBef>
              </a:pPr>
              <a:r>
                <a:rPr lang="en-US" sz="3299">
                  <a:solidFill>
                    <a:srgbClr val="000000"/>
                  </a:solidFill>
                  <a:ea typeface="Arita Dotum Medium"/>
                </a:rPr>
                <a:t>스트리밍 촬영 테스트</a:t>
              </a:r>
            </a:p>
          </p:txBody>
        </p:sp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>
              <a:off x="417755" y="388877"/>
              <a:ext cx="747914" cy="799374"/>
            </a:xfrm>
            <a:prstGeom prst="rect">
              <a:avLst/>
            </a:prstGeom>
          </p:spPr>
        </p:pic>
      </p:grpSp>
      <p:pic>
        <p:nvPicPr>
          <p:cNvPr id="11" name="Picture 11"/>
          <p:cNvPicPr>
            <a:picLocks noChangeAspect="1"/>
          </p:cNvPicPr>
          <p:nvPr/>
        </p:nvPicPr>
        <p:blipFill>
          <a:blip r:embed="rId7"/>
          <a:srcRect l="556" r="556"/>
          <a:stretch>
            <a:fillRect/>
          </a:stretch>
        </p:blipFill>
        <p:spPr>
          <a:xfrm>
            <a:off x="14044666" y="3942457"/>
            <a:ext cx="2319284" cy="73444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8"/>
          <a:srcRect l="16" r="16"/>
          <a:stretch>
            <a:fillRect/>
          </a:stretch>
        </p:blipFill>
        <p:spPr>
          <a:xfrm>
            <a:off x="14850801" y="4655693"/>
            <a:ext cx="707014" cy="671663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9"/>
          <a:srcRect t="84" b="84"/>
          <a:stretch>
            <a:fillRect/>
          </a:stretch>
        </p:blipFill>
        <p:spPr>
          <a:xfrm>
            <a:off x="15557815" y="4610241"/>
            <a:ext cx="688885" cy="671663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10"/>
          <a:srcRect t="283" b="283"/>
          <a:stretch>
            <a:fillRect/>
          </a:stretch>
        </p:blipFill>
        <p:spPr>
          <a:xfrm>
            <a:off x="10115772" y="9187662"/>
            <a:ext cx="1395899" cy="511830"/>
          </a:xfrm>
          <a:prstGeom prst="rect">
            <a:avLst/>
          </a:prstGeom>
        </p:spPr>
      </p:pic>
      <p:pic>
        <p:nvPicPr>
          <p:cNvPr id="15" name="Picture 15"/>
          <p:cNvPicPr>
            <a:picLocks noChangeAspect="1"/>
          </p:cNvPicPr>
          <p:nvPr/>
        </p:nvPicPr>
        <p:blipFill>
          <a:blip r:embed="rId11"/>
          <a:srcRect t="273" b="273"/>
          <a:stretch>
            <a:fillRect/>
          </a:stretch>
        </p:blipFill>
        <p:spPr>
          <a:xfrm>
            <a:off x="10115772" y="9737331"/>
            <a:ext cx="1395899" cy="511830"/>
          </a:xfrm>
          <a:prstGeom prst="rect">
            <a:avLst/>
          </a:prstGeom>
        </p:spPr>
      </p:pic>
      <p:pic>
        <p:nvPicPr>
          <p:cNvPr id="16" name="Picture 16"/>
          <p:cNvPicPr>
            <a:picLocks noChangeAspect="1"/>
          </p:cNvPicPr>
          <p:nvPr/>
        </p:nvPicPr>
        <p:blipFill>
          <a:blip r:embed="rId12"/>
          <a:srcRect l="37" r="37"/>
          <a:stretch>
            <a:fillRect/>
          </a:stretch>
        </p:blipFill>
        <p:spPr>
          <a:xfrm>
            <a:off x="10160798" y="5939100"/>
            <a:ext cx="990435" cy="808855"/>
          </a:xfrm>
          <a:prstGeom prst="rect">
            <a:avLst/>
          </a:prstGeom>
        </p:spPr>
      </p:pic>
      <p:pic>
        <p:nvPicPr>
          <p:cNvPr id="17" name="Picture 17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14"/>
              </a:ext>
            </a:extLst>
          </a:blip>
          <a:srcRect/>
          <a:stretch>
            <a:fillRect/>
          </a:stretch>
        </p:blipFill>
        <p:spPr>
          <a:xfrm>
            <a:off x="10420934" y="4379783"/>
            <a:ext cx="3013774" cy="1132580"/>
          </a:xfrm>
          <a:prstGeom prst="rect">
            <a:avLst/>
          </a:prstGeom>
        </p:spPr>
      </p:pic>
      <p:sp>
        <p:nvSpPr>
          <p:cNvPr id="18" name="TextBox 18"/>
          <p:cNvSpPr txBox="1"/>
          <p:nvPr/>
        </p:nvSpPr>
        <p:spPr>
          <a:xfrm>
            <a:off x="1028700" y="1019175"/>
            <a:ext cx="7203349" cy="2924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519"/>
              </a:lnSpc>
            </a:pPr>
            <a:r>
              <a:rPr lang="en-US" sz="9600" dirty="0" err="1">
                <a:solidFill>
                  <a:srgbClr val="FFFFFF"/>
                </a:solidFill>
                <a:ea typeface="Seoul Namsan Condensed Bold"/>
              </a:rPr>
              <a:t>라이브</a:t>
            </a:r>
            <a:r>
              <a:rPr lang="en-US" sz="9600" dirty="0">
                <a:solidFill>
                  <a:srgbClr val="FFFFFF"/>
                </a:solidFill>
                <a:ea typeface="Seoul Namsan Condensed Bold"/>
              </a:rPr>
              <a:t> </a:t>
            </a:r>
            <a:r>
              <a:rPr lang="en-US" sz="9600" dirty="0" err="1">
                <a:solidFill>
                  <a:srgbClr val="FFFFFF"/>
                </a:solidFill>
                <a:ea typeface="Seoul Namsan Condensed Bold"/>
              </a:rPr>
              <a:t>스트리밍</a:t>
            </a:r>
            <a:r>
              <a:rPr lang="en-US" sz="9600" dirty="0">
                <a:solidFill>
                  <a:srgbClr val="FFFFFF"/>
                </a:solidFill>
                <a:ea typeface="Seoul Namsan Condensed Bold"/>
              </a:rPr>
              <a:t> </a:t>
            </a:r>
            <a:r>
              <a:rPr lang="en-US" sz="9600" dirty="0" err="1">
                <a:solidFill>
                  <a:srgbClr val="FFFFFF"/>
                </a:solidFill>
                <a:ea typeface="Seoul Namsan Condensed Bold"/>
              </a:rPr>
              <a:t>촬영</a:t>
            </a:r>
            <a:r>
              <a:rPr lang="en-US" sz="9600" dirty="0">
                <a:solidFill>
                  <a:srgbClr val="FFFFFF"/>
                </a:solidFill>
                <a:ea typeface="Seoul Namsan Condensed Bold"/>
              </a:rPr>
              <a:t> </a:t>
            </a:r>
            <a:r>
              <a:rPr lang="en-US" sz="9600" dirty="0" err="1">
                <a:solidFill>
                  <a:srgbClr val="FFFFFF"/>
                </a:solidFill>
                <a:ea typeface="Seoul Namsan Condensed Bold"/>
              </a:rPr>
              <a:t>테스트</a:t>
            </a:r>
            <a:endParaRPr lang="en-US" sz="9600" dirty="0">
              <a:solidFill>
                <a:srgbClr val="FFFFFF"/>
              </a:solidFill>
              <a:ea typeface="Seoul Namsan Condensed Bold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506026" y="5648895"/>
            <a:ext cx="8248697" cy="2875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720"/>
              </a:lnSpc>
            </a:pPr>
            <a:r>
              <a:rPr lang="en-US" sz="4400" dirty="0" err="1">
                <a:solidFill>
                  <a:srgbClr val="FFFFFF"/>
                </a:solidFill>
                <a:ea typeface="Seoul Namsan Condensed Bold"/>
              </a:rPr>
              <a:t>모션</a:t>
            </a:r>
            <a:r>
              <a:rPr lang="en-US" sz="4400" dirty="0">
                <a:solidFill>
                  <a:srgbClr val="FFFFFF"/>
                </a:solidFill>
                <a:ea typeface="Seoul Namsan Condensed Bold"/>
              </a:rPr>
              <a:t> </a:t>
            </a:r>
            <a:r>
              <a:rPr lang="en-US" sz="4400" dirty="0" err="1">
                <a:solidFill>
                  <a:srgbClr val="FFFFFF"/>
                </a:solidFill>
                <a:ea typeface="Seoul Namsan Condensed Bold"/>
              </a:rPr>
              <a:t>명령어를</a:t>
            </a:r>
            <a:r>
              <a:rPr lang="en-US" sz="4400" dirty="0">
                <a:solidFill>
                  <a:srgbClr val="FFFFFF"/>
                </a:solidFill>
                <a:ea typeface="Seoul Namsan Condensed Bold"/>
              </a:rPr>
              <a:t> </a:t>
            </a:r>
            <a:r>
              <a:rPr lang="en-US" sz="4400" dirty="0" err="1">
                <a:solidFill>
                  <a:srgbClr val="FFFFFF"/>
                </a:solidFill>
                <a:ea typeface="Seoul Namsan Condensed Bold"/>
              </a:rPr>
              <a:t>사용하여</a:t>
            </a:r>
            <a:r>
              <a:rPr lang="en-US" sz="4400" dirty="0">
                <a:solidFill>
                  <a:srgbClr val="FFFFFF"/>
                </a:solidFill>
                <a:ea typeface="Seoul Namsan Condensed Bold"/>
              </a:rPr>
              <a:t> </a:t>
            </a:r>
            <a:r>
              <a:rPr lang="en-US" sz="4400" dirty="0" err="1">
                <a:solidFill>
                  <a:srgbClr val="FFFFFF"/>
                </a:solidFill>
                <a:ea typeface="Seoul Namsan Condensed Bold"/>
              </a:rPr>
              <a:t>카메라를</a:t>
            </a:r>
            <a:r>
              <a:rPr lang="en-US" sz="4400" dirty="0">
                <a:solidFill>
                  <a:srgbClr val="FFFFFF"/>
                </a:solidFill>
                <a:ea typeface="Seoul Namsan Condensed Bold"/>
              </a:rPr>
              <a:t> </a:t>
            </a:r>
            <a:r>
              <a:rPr lang="en-US" sz="4400" dirty="0" err="1">
                <a:solidFill>
                  <a:srgbClr val="FFFFFF"/>
                </a:solidFill>
                <a:ea typeface="Seoul Namsan Condensed Bold"/>
              </a:rPr>
              <a:t>활성화</a:t>
            </a:r>
            <a:r>
              <a:rPr lang="en-US" sz="4400" dirty="0">
                <a:solidFill>
                  <a:srgbClr val="FFFFFF"/>
                </a:solidFill>
                <a:ea typeface="Seoul Namsan Condensed Bold"/>
              </a:rPr>
              <a:t> </a:t>
            </a:r>
            <a:r>
              <a:rPr lang="en-US" sz="4400" dirty="0" err="1">
                <a:solidFill>
                  <a:srgbClr val="FFFFFF"/>
                </a:solidFill>
                <a:ea typeface="Seoul Namsan Condensed Bold"/>
              </a:rPr>
              <a:t>하고</a:t>
            </a:r>
            <a:r>
              <a:rPr lang="en-US" sz="4400" dirty="0">
                <a:solidFill>
                  <a:srgbClr val="FFFFFF"/>
                </a:solidFill>
                <a:ea typeface="Seoul Namsan Condensed Bold"/>
              </a:rPr>
              <a:t> </a:t>
            </a:r>
            <a:r>
              <a:rPr lang="en-US" sz="4400" dirty="0" err="1">
                <a:solidFill>
                  <a:srgbClr val="FFFFFF"/>
                </a:solidFill>
                <a:ea typeface="Seoul Namsan Condensed Bold"/>
              </a:rPr>
              <a:t>링크를</a:t>
            </a:r>
            <a:r>
              <a:rPr lang="en-US" sz="4400" dirty="0">
                <a:solidFill>
                  <a:srgbClr val="FFFFFF"/>
                </a:solidFill>
                <a:ea typeface="Seoul Namsan Condensed Bold"/>
              </a:rPr>
              <a:t> </a:t>
            </a:r>
            <a:r>
              <a:rPr lang="en-US" sz="4400" dirty="0" err="1">
                <a:solidFill>
                  <a:srgbClr val="FFFFFF"/>
                </a:solidFill>
                <a:ea typeface="Seoul Namsan Condensed Bold"/>
              </a:rPr>
              <a:t>통하여</a:t>
            </a:r>
            <a:r>
              <a:rPr lang="en-US" sz="4400" dirty="0">
                <a:solidFill>
                  <a:srgbClr val="FFFFFF"/>
                </a:solidFill>
                <a:ea typeface="Seoul Namsan Condensed Bold"/>
              </a:rPr>
              <a:t> </a:t>
            </a:r>
            <a:r>
              <a:rPr lang="en-US" sz="4400" dirty="0" err="1">
                <a:solidFill>
                  <a:srgbClr val="FFFFFF"/>
                </a:solidFill>
                <a:ea typeface="Seoul Namsan Condensed Bold"/>
              </a:rPr>
              <a:t>접속하면</a:t>
            </a:r>
            <a:r>
              <a:rPr lang="en-US" sz="4400" dirty="0">
                <a:solidFill>
                  <a:srgbClr val="FFFFFF"/>
                </a:solidFill>
                <a:ea typeface="Seoul Namsan Condensed Bold"/>
              </a:rPr>
              <a:t> </a:t>
            </a:r>
            <a:r>
              <a:rPr lang="en-US" sz="4400" dirty="0" err="1">
                <a:solidFill>
                  <a:srgbClr val="FFFFFF"/>
                </a:solidFill>
                <a:ea typeface="Seoul Namsan Condensed Bold"/>
              </a:rPr>
              <a:t>실시간으로</a:t>
            </a:r>
            <a:r>
              <a:rPr lang="en-US" sz="4400" dirty="0">
                <a:solidFill>
                  <a:srgbClr val="FFFFFF"/>
                </a:solidFill>
                <a:ea typeface="Seoul Namsan Condensed Bold"/>
              </a:rPr>
              <a:t> </a:t>
            </a:r>
            <a:r>
              <a:rPr lang="en-US" sz="4400" dirty="0" err="1">
                <a:solidFill>
                  <a:srgbClr val="FFFFFF"/>
                </a:solidFill>
                <a:ea typeface="Seoul Namsan Condensed Bold"/>
              </a:rPr>
              <a:t>영상이</a:t>
            </a:r>
            <a:r>
              <a:rPr lang="en-US" sz="4400" dirty="0">
                <a:solidFill>
                  <a:srgbClr val="FFFFFF"/>
                </a:solidFill>
                <a:ea typeface="Seoul Namsan Condensed Bold"/>
              </a:rPr>
              <a:t> </a:t>
            </a:r>
            <a:r>
              <a:rPr lang="en-US" sz="4400" dirty="0" err="1">
                <a:solidFill>
                  <a:srgbClr val="FFFFFF"/>
                </a:solidFill>
                <a:ea typeface="Seoul Namsan Condensed Bold"/>
              </a:rPr>
              <a:t>출력되고</a:t>
            </a:r>
            <a:r>
              <a:rPr lang="en-US" sz="4400" dirty="0">
                <a:solidFill>
                  <a:srgbClr val="FFFFFF"/>
                </a:solidFill>
                <a:ea typeface="Seoul Namsan Condensed Bold"/>
              </a:rPr>
              <a:t> </a:t>
            </a:r>
            <a:r>
              <a:rPr lang="en-US" sz="4400" dirty="0" err="1">
                <a:solidFill>
                  <a:srgbClr val="FFFFFF"/>
                </a:solidFill>
                <a:ea typeface="Seoul Namsan Condensed Bold"/>
              </a:rPr>
              <a:t>방송</a:t>
            </a:r>
            <a:r>
              <a:rPr lang="en-US" sz="4400" dirty="0">
                <a:solidFill>
                  <a:srgbClr val="FFFFFF"/>
                </a:solidFill>
                <a:ea typeface="Seoul Namsan Condensed Bold"/>
              </a:rPr>
              <a:t> 및 </a:t>
            </a:r>
            <a:r>
              <a:rPr lang="en-US" sz="4400" dirty="0" err="1">
                <a:solidFill>
                  <a:srgbClr val="FFFFFF"/>
                </a:solidFill>
                <a:ea typeface="Seoul Namsan Condensed Bold"/>
              </a:rPr>
              <a:t>CCTV의</a:t>
            </a:r>
            <a:r>
              <a:rPr lang="en-US" sz="4400" dirty="0">
                <a:solidFill>
                  <a:srgbClr val="FFFFFF"/>
                </a:solidFill>
                <a:ea typeface="Seoul Namsan Condensed Bold"/>
              </a:rPr>
              <a:t> </a:t>
            </a:r>
            <a:r>
              <a:rPr lang="en-US" sz="4400" dirty="0" err="1">
                <a:solidFill>
                  <a:srgbClr val="FFFFFF"/>
                </a:solidFill>
                <a:ea typeface="Seoul Namsan Condensed Bold"/>
              </a:rPr>
              <a:t>역할을</a:t>
            </a:r>
            <a:r>
              <a:rPr lang="en-US" sz="4400" dirty="0">
                <a:solidFill>
                  <a:srgbClr val="FFFFFF"/>
                </a:solidFill>
                <a:ea typeface="Seoul Namsan Condensed Bold"/>
              </a:rPr>
              <a:t> </a:t>
            </a:r>
            <a:r>
              <a:rPr lang="en-US" sz="4400" dirty="0" err="1">
                <a:solidFill>
                  <a:srgbClr val="FFFFFF"/>
                </a:solidFill>
                <a:ea typeface="Seoul Namsan Condensed Bold"/>
              </a:rPr>
              <a:t>하는</a:t>
            </a:r>
            <a:r>
              <a:rPr lang="en-US" sz="4400" dirty="0">
                <a:solidFill>
                  <a:srgbClr val="FFFFFF"/>
                </a:solidFill>
                <a:ea typeface="Seoul Namsan Condensed Bold"/>
              </a:rPr>
              <a:t> </a:t>
            </a:r>
            <a:r>
              <a:rPr lang="en-US" sz="4400" dirty="0" err="1">
                <a:solidFill>
                  <a:srgbClr val="FFFFFF"/>
                </a:solidFill>
                <a:ea typeface="Seoul Namsan Condensed Bold"/>
              </a:rPr>
              <a:t>기능을</a:t>
            </a:r>
            <a:r>
              <a:rPr lang="en-US" sz="4400" dirty="0">
                <a:solidFill>
                  <a:srgbClr val="FFFFFF"/>
                </a:solidFill>
                <a:ea typeface="Seoul Namsan Condensed Bold"/>
              </a:rPr>
              <a:t> </a:t>
            </a:r>
            <a:r>
              <a:rPr lang="en-US" sz="4400" dirty="0" err="1">
                <a:solidFill>
                  <a:srgbClr val="FFFFFF"/>
                </a:solidFill>
                <a:ea typeface="Seoul Namsan Condensed Bold"/>
              </a:rPr>
              <a:t>하게</a:t>
            </a:r>
            <a:r>
              <a:rPr lang="en-US" sz="4400" dirty="0">
                <a:solidFill>
                  <a:srgbClr val="FFFFFF"/>
                </a:solidFill>
                <a:ea typeface="Seoul Namsan Condensed Bold"/>
              </a:rPr>
              <a:t> </a:t>
            </a:r>
            <a:r>
              <a:rPr lang="en-US" sz="4400" dirty="0" err="1">
                <a:solidFill>
                  <a:srgbClr val="FFFFFF"/>
                </a:solidFill>
                <a:ea typeface="Seoul Namsan Condensed Bold"/>
              </a:rPr>
              <a:t>된다</a:t>
            </a:r>
            <a:r>
              <a:rPr lang="en-US" sz="4400" dirty="0">
                <a:solidFill>
                  <a:srgbClr val="FFFFFF"/>
                </a:solidFill>
                <a:ea typeface="Seoul Namsan Condensed Bold"/>
              </a:rPr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1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1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 t="14229" r="2420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10464242" y="8300788"/>
            <a:ext cx="5323671" cy="1416005"/>
            <a:chOff x="0" y="0"/>
            <a:chExt cx="7098228" cy="1888006"/>
          </a:xfrm>
        </p:grpSpPr>
        <p:grpSp>
          <p:nvGrpSpPr>
            <p:cNvPr id="7" name="Group 7"/>
            <p:cNvGrpSpPr/>
            <p:nvPr/>
          </p:nvGrpSpPr>
          <p:grpSpPr>
            <a:xfrm>
              <a:off x="0" y="0"/>
              <a:ext cx="7098228" cy="1888006"/>
              <a:chOff x="0" y="0"/>
              <a:chExt cx="3472874" cy="927438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3472874" cy="927438"/>
              </a:xfrm>
              <a:custGeom>
                <a:avLst/>
                <a:gdLst/>
                <a:ahLst/>
                <a:cxnLst/>
                <a:rect l="l" t="t" r="r" b="b"/>
                <a:pathLst>
                  <a:path w="3472874" h="927438">
                    <a:moveTo>
                      <a:pt x="3348414" y="927438"/>
                    </a:moveTo>
                    <a:lnTo>
                      <a:pt x="124460" y="927438"/>
                    </a:lnTo>
                    <a:cubicBezTo>
                      <a:pt x="55880" y="927438"/>
                      <a:pt x="0" y="871558"/>
                      <a:pt x="0" y="802978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3348414" y="0"/>
                    </a:lnTo>
                    <a:cubicBezTo>
                      <a:pt x="3416994" y="0"/>
                      <a:pt x="3472874" y="55880"/>
                      <a:pt x="3472874" y="124460"/>
                    </a:cubicBezTo>
                    <a:lnTo>
                      <a:pt x="3472874" y="802978"/>
                    </a:lnTo>
                    <a:cubicBezTo>
                      <a:pt x="3472874" y="871558"/>
                      <a:pt x="3416994" y="927438"/>
                      <a:pt x="3348414" y="927438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id="9" name="TextBox 9"/>
            <p:cNvSpPr txBox="1"/>
            <p:nvPr/>
          </p:nvSpPr>
          <p:spPr>
            <a:xfrm>
              <a:off x="1395067" y="1118401"/>
              <a:ext cx="5318404" cy="3898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549"/>
                </a:lnSpc>
                <a:spcBef>
                  <a:spcPct val="0"/>
                </a:spcBef>
              </a:pPr>
              <a:r>
                <a:rPr lang="en-US" sz="1699" dirty="0" smtClean="0">
                  <a:solidFill>
                    <a:srgbClr val="FE502D"/>
                  </a:solidFill>
                  <a:latin typeface="Arita Dotum Medium"/>
                </a:rPr>
                <a:t>#</a:t>
              </a:r>
              <a:r>
                <a:rPr lang="en-US" sz="1699" dirty="0" err="1" smtClean="0">
                  <a:solidFill>
                    <a:srgbClr val="FE502D"/>
                  </a:solidFill>
                  <a:latin typeface="Arita Dotum Medium"/>
                </a:rPr>
                <a:t>유튜브</a:t>
              </a:r>
              <a:r>
                <a:rPr lang="en-US" sz="1699" dirty="0" smtClean="0">
                  <a:solidFill>
                    <a:srgbClr val="FE502D"/>
                  </a:solidFill>
                  <a:latin typeface="Arita Dotum Medium"/>
                </a:rPr>
                <a:t> </a:t>
              </a:r>
              <a:r>
                <a:rPr lang="en-US" sz="1699" dirty="0">
                  <a:solidFill>
                    <a:srgbClr val="FE502D"/>
                  </a:solidFill>
                  <a:latin typeface="Arita Dotum Medium"/>
                </a:rPr>
                <a:t>#</a:t>
              </a:r>
              <a:r>
                <a:rPr lang="en-US" sz="1699" dirty="0" err="1">
                  <a:solidFill>
                    <a:srgbClr val="FE502D"/>
                  </a:solidFill>
                  <a:latin typeface="Arita Dotum Medium"/>
                </a:rPr>
                <a:t>라즈베리</a:t>
              </a:r>
              <a:r>
                <a:rPr lang="en-US" sz="1699" dirty="0">
                  <a:solidFill>
                    <a:srgbClr val="FE502D"/>
                  </a:solidFill>
                  <a:latin typeface="Arita Dotum Medium"/>
                </a:rPr>
                <a:t> #</a:t>
              </a:r>
              <a:r>
                <a:rPr lang="en-US" sz="1699" dirty="0" err="1">
                  <a:solidFill>
                    <a:srgbClr val="FE502D"/>
                  </a:solidFill>
                  <a:latin typeface="Arita Dotum Medium"/>
                </a:rPr>
                <a:t>리눅스</a:t>
              </a:r>
              <a:r>
                <a:rPr lang="en-US" sz="1699" dirty="0">
                  <a:solidFill>
                    <a:srgbClr val="FE502D"/>
                  </a:solidFill>
                  <a:latin typeface="Arita Dotum Medium"/>
                </a:rPr>
                <a:t> #</a:t>
              </a:r>
              <a:r>
                <a:rPr lang="en-US" sz="1699" dirty="0" err="1">
                  <a:solidFill>
                    <a:srgbClr val="FE502D"/>
                  </a:solidFill>
                  <a:latin typeface="Arita Dotum Medium"/>
                </a:rPr>
                <a:t>비디오</a:t>
              </a:r>
              <a:r>
                <a:rPr lang="en-US" sz="1699" dirty="0">
                  <a:solidFill>
                    <a:srgbClr val="FE502D"/>
                  </a:solidFill>
                  <a:latin typeface="Arita Dotum Medium"/>
                </a:rPr>
                <a:t> </a:t>
              </a:r>
              <a:r>
                <a:rPr lang="en-US" sz="1699" dirty="0" err="1">
                  <a:solidFill>
                    <a:srgbClr val="FE502D"/>
                  </a:solidFill>
                  <a:latin typeface="Arita Dotum Medium"/>
                </a:rPr>
                <a:t>녹화</a:t>
              </a:r>
              <a:r>
                <a:rPr lang="en-US" sz="1699" dirty="0">
                  <a:solidFill>
                    <a:srgbClr val="FE502D"/>
                  </a:solidFill>
                  <a:latin typeface="Arita Dotum Medium"/>
                </a:rPr>
                <a:t> 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1395067" y="283830"/>
              <a:ext cx="5326106" cy="6826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499"/>
                </a:lnSpc>
                <a:spcBef>
                  <a:spcPct val="0"/>
                </a:spcBef>
              </a:pPr>
              <a:r>
                <a:rPr lang="en-US" sz="2999">
                  <a:solidFill>
                    <a:srgbClr val="000000"/>
                  </a:solidFill>
                  <a:ea typeface="Arita Dotum Medium Bold"/>
                </a:rPr>
                <a:t>비디오 녹화 기능 테스트</a:t>
              </a:r>
            </a:p>
          </p:txBody>
        </p:sp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>
              <a:off x="377054" y="369555"/>
              <a:ext cx="747914" cy="799374"/>
            </a:xfrm>
            <a:prstGeom prst="rect">
              <a:avLst/>
            </a:prstGeom>
          </p:spPr>
        </p:pic>
      </p:grpSp>
      <p:pic>
        <p:nvPicPr>
          <p:cNvPr id="12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-894215">
            <a:off x="14968359" y="1685404"/>
            <a:ext cx="4114800" cy="4114800"/>
          </a:xfrm>
          <a:prstGeom prst="rect">
            <a:avLst/>
          </a:prstGeom>
        </p:spPr>
      </p:pic>
      <p:sp>
        <p:nvSpPr>
          <p:cNvPr id="13" name="TextBox 13"/>
          <p:cNvSpPr txBox="1"/>
          <p:nvPr/>
        </p:nvSpPr>
        <p:spPr>
          <a:xfrm>
            <a:off x="316557" y="290513"/>
            <a:ext cx="11175948" cy="1466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519"/>
              </a:lnSpc>
            </a:pPr>
            <a:r>
              <a:rPr lang="en-US" sz="9600">
                <a:solidFill>
                  <a:srgbClr val="FFFFFF"/>
                </a:solidFill>
                <a:ea typeface="Seoul Namsan Condensed Bold"/>
              </a:rPr>
              <a:t>비디오 녹화기능 테스트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28700" y="2227646"/>
            <a:ext cx="7098703" cy="1136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550"/>
              </a:lnSpc>
            </a:pPr>
            <a:r>
              <a:rPr lang="en-US" sz="3500">
                <a:solidFill>
                  <a:srgbClr val="FFFFFF"/>
                </a:solidFill>
                <a:ea typeface="Seoul Namsan Condensed Bold"/>
              </a:rPr>
              <a:t>비디오 녹화기능을 확인하기 위해 일정시간 녹화설정하여 촬영해보는 테스트</a:t>
            </a:r>
          </a:p>
        </p:txBody>
      </p:sp>
      <p:grpSp>
        <p:nvGrpSpPr>
          <p:cNvPr id="20" name="그룹 19"/>
          <p:cNvGrpSpPr/>
          <p:nvPr/>
        </p:nvGrpSpPr>
        <p:grpSpPr>
          <a:xfrm>
            <a:off x="1295156" y="4689086"/>
            <a:ext cx="8960288" cy="4742921"/>
            <a:chOff x="7246967" y="4540091"/>
            <a:chExt cx="9067800" cy="4745707"/>
          </a:xfrm>
        </p:grpSpPr>
        <p:sp>
          <p:nvSpPr>
            <p:cNvPr id="19" name="모서리가 둥근 직사각형 18"/>
            <p:cNvSpPr/>
            <p:nvPr/>
          </p:nvSpPr>
          <p:spPr>
            <a:xfrm>
              <a:off x="7246967" y="4540091"/>
              <a:ext cx="9067800" cy="4745707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모서리가 둥근 직사각형 3"/>
            <p:cNvSpPr/>
            <p:nvPr/>
          </p:nvSpPr>
          <p:spPr>
            <a:xfrm>
              <a:off x="7620000" y="4827689"/>
              <a:ext cx="8382000" cy="4215182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6" name="Picture 12">
            <a:hlinkClick r:id="rId9"/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4316584" y="5745402"/>
            <a:ext cx="2772831" cy="2772831"/>
          </a:xfrm>
          <a:prstGeom prst="rect">
            <a:avLst/>
          </a:prstGeom>
        </p:spPr>
      </p:pic>
      <p:pic>
        <p:nvPicPr>
          <p:cNvPr id="18" name="Picture 13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1"/>
              </a:ext>
            </a:extLst>
          </a:blip>
          <a:srcRect/>
          <a:stretch>
            <a:fillRect/>
          </a:stretch>
        </p:blipFill>
        <p:spPr>
          <a:xfrm>
            <a:off x="2103904" y="5220707"/>
            <a:ext cx="1352250" cy="555652"/>
          </a:xfrm>
          <a:prstGeom prst="rect">
            <a:avLst/>
          </a:prstGeom>
        </p:spPr>
      </p:pic>
      <p:pic>
        <p:nvPicPr>
          <p:cNvPr id="17" name="Picture 14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xmlns:lc="http://schemas.openxmlformats.org/drawingml/2006/lockedCanvas" r:embed="rId13"/>
              </a:ext>
            </a:extLst>
          </a:blip>
          <a:srcRect/>
          <a:stretch>
            <a:fillRect/>
          </a:stretch>
        </p:blipFill>
        <p:spPr>
          <a:xfrm>
            <a:off x="2103904" y="5194123"/>
            <a:ext cx="1362711" cy="615795"/>
          </a:xfrm>
          <a:prstGeom prst="rect">
            <a:avLst/>
          </a:prstGeom>
        </p:spPr>
      </p:pic>
      <p:grpSp>
        <p:nvGrpSpPr>
          <p:cNvPr id="24" name="그룹 23"/>
          <p:cNvGrpSpPr/>
          <p:nvPr/>
        </p:nvGrpSpPr>
        <p:grpSpPr>
          <a:xfrm>
            <a:off x="11658600" y="1695834"/>
            <a:ext cx="1080495" cy="1100137"/>
            <a:chOff x="11658600" y="1695834"/>
            <a:chExt cx="1080495" cy="1100137"/>
          </a:xfrm>
        </p:grpSpPr>
        <p:sp>
          <p:nvSpPr>
            <p:cNvPr id="21" name="타원 20"/>
            <p:cNvSpPr/>
            <p:nvPr/>
          </p:nvSpPr>
          <p:spPr>
            <a:xfrm>
              <a:off x="11658600" y="1695834"/>
              <a:ext cx="1080495" cy="1100137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3" name="그림 22"/>
            <p:cNvPicPr>
              <a:picLocks noChangeAspect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467885">
              <a:off x="11835276" y="1876493"/>
              <a:ext cx="727142" cy="738816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4"/>
          <a:srcRect l="5230" t="13357" r="8190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2249342" y="5379586"/>
            <a:ext cx="5323671" cy="1697945"/>
            <a:chOff x="0" y="0"/>
            <a:chExt cx="7098228" cy="2263926"/>
          </a:xfrm>
        </p:grpSpPr>
        <p:grpSp>
          <p:nvGrpSpPr>
            <p:cNvPr id="4" name="Group 4"/>
            <p:cNvGrpSpPr/>
            <p:nvPr/>
          </p:nvGrpSpPr>
          <p:grpSpPr>
            <a:xfrm>
              <a:off x="0" y="0"/>
              <a:ext cx="7098228" cy="2263926"/>
              <a:chOff x="0" y="0"/>
              <a:chExt cx="3472874" cy="111210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3472874" cy="1112100"/>
              </a:xfrm>
              <a:custGeom>
                <a:avLst/>
                <a:gdLst/>
                <a:ahLst/>
                <a:cxnLst/>
                <a:rect l="l" t="t" r="r" b="b"/>
                <a:pathLst>
                  <a:path w="3472874" h="1112100">
                    <a:moveTo>
                      <a:pt x="3348414" y="1112100"/>
                    </a:moveTo>
                    <a:lnTo>
                      <a:pt x="124460" y="1112100"/>
                    </a:lnTo>
                    <a:cubicBezTo>
                      <a:pt x="55880" y="1112100"/>
                      <a:pt x="0" y="1056220"/>
                      <a:pt x="0" y="9876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3348414" y="0"/>
                    </a:lnTo>
                    <a:cubicBezTo>
                      <a:pt x="3416994" y="0"/>
                      <a:pt x="3472874" y="55880"/>
                      <a:pt x="3472874" y="124460"/>
                    </a:cubicBezTo>
                    <a:lnTo>
                      <a:pt x="3472874" y="987640"/>
                    </a:lnTo>
                    <a:cubicBezTo>
                      <a:pt x="3472874" y="1056220"/>
                      <a:pt x="3416994" y="1112100"/>
                      <a:pt x="3348414" y="111210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id="6" name="TextBox 6"/>
            <p:cNvSpPr txBox="1"/>
            <p:nvPr/>
          </p:nvSpPr>
          <p:spPr>
            <a:xfrm>
              <a:off x="1395067" y="1474001"/>
              <a:ext cx="5318404" cy="41021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99"/>
                </a:lnSpc>
                <a:spcBef>
                  <a:spcPct val="0"/>
                </a:spcBef>
              </a:pPr>
              <a:r>
                <a:rPr lang="en-US" sz="1799">
                  <a:solidFill>
                    <a:srgbClr val="FE502D"/>
                  </a:solidFill>
                  <a:latin typeface="Arita Dotum Medium"/>
                </a:rPr>
                <a:t>#CCTV #블랙박스 #펫 캠 #자체평가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1395067" y="302880"/>
              <a:ext cx="5326106" cy="100139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149"/>
                </a:lnSpc>
                <a:spcBef>
                  <a:spcPct val="0"/>
                </a:spcBef>
              </a:pPr>
              <a:r>
                <a:rPr lang="en-US" sz="2099" dirty="0" err="1">
                  <a:solidFill>
                    <a:srgbClr val="000000"/>
                  </a:solidFill>
                  <a:latin typeface="Arita Dotum Medium Bold"/>
                </a:rPr>
                <a:t>CCTV의</a:t>
              </a:r>
              <a:r>
                <a:rPr lang="en-US" sz="2099" dirty="0">
                  <a:solidFill>
                    <a:srgbClr val="000000"/>
                  </a:solidFill>
                  <a:latin typeface="Arita Dotum Medium Bold"/>
                </a:rPr>
                <a:t> </a:t>
              </a:r>
              <a:r>
                <a:rPr lang="en-US" sz="2099" dirty="0" err="1">
                  <a:solidFill>
                    <a:srgbClr val="000000"/>
                  </a:solidFill>
                  <a:latin typeface="Arita Dotum Medium Bold"/>
                </a:rPr>
                <a:t>원리를</a:t>
              </a:r>
              <a:r>
                <a:rPr lang="en-US" sz="2099" dirty="0">
                  <a:solidFill>
                    <a:srgbClr val="000000"/>
                  </a:solidFill>
                  <a:latin typeface="Arita Dotum Medium Bold"/>
                </a:rPr>
                <a:t> </a:t>
              </a:r>
              <a:r>
                <a:rPr lang="en-US" sz="2099" dirty="0" err="1">
                  <a:solidFill>
                    <a:srgbClr val="000000"/>
                  </a:solidFill>
                  <a:latin typeface="Arita Dotum Medium Bold"/>
                </a:rPr>
                <a:t>이용해</a:t>
              </a:r>
              <a:r>
                <a:rPr lang="en-US" sz="2099" dirty="0">
                  <a:solidFill>
                    <a:srgbClr val="000000"/>
                  </a:solidFill>
                  <a:latin typeface="Arita Dotum Medium Bold"/>
                </a:rPr>
                <a:t> </a:t>
              </a:r>
              <a:r>
                <a:rPr lang="en-US" sz="2099" dirty="0" err="1">
                  <a:solidFill>
                    <a:srgbClr val="000000"/>
                  </a:solidFill>
                  <a:latin typeface="Arita Dotum Medium Bold"/>
                </a:rPr>
                <a:t>블랙박스와</a:t>
              </a:r>
              <a:r>
                <a:rPr lang="en-US" sz="2099" dirty="0">
                  <a:solidFill>
                    <a:srgbClr val="000000"/>
                  </a:solidFill>
                  <a:latin typeface="Arita Dotum Medium Bold"/>
                </a:rPr>
                <a:t> 펫 </a:t>
              </a:r>
              <a:r>
                <a:rPr lang="en-US" sz="2099" dirty="0" err="1">
                  <a:solidFill>
                    <a:srgbClr val="000000"/>
                  </a:solidFill>
                  <a:latin typeface="Arita Dotum Medium Bold"/>
                </a:rPr>
                <a:t>캠을</a:t>
              </a:r>
              <a:r>
                <a:rPr lang="en-US" sz="2099" dirty="0">
                  <a:solidFill>
                    <a:srgbClr val="000000"/>
                  </a:solidFill>
                  <a:latin typeface="Arita Dotum Medium Bold"/>
                </a:rPr>
                <a:t> </a:t>
              </a:r>
              <a:r>
                <a:rPr lang="en-US" sz="2099" dirty="0" err="1">
                  <a:solidFill>
                    <a:srgbClr val="000000"/>
                  </a:solidFill>
                  <a:latin typeface="Arita Dotum Medium Bold"/>
                </a:rPr>
                <a:t>만들어</a:t>
              </a:r>
              <a:r>
                <a:rPr lang="en-US" sz="2099" dirty="0">
                  <a:solidFill>
                    <a:srgbClr val="000000"/>
                  </a:solidFill>
                  <a:latin typeface="Arita Dotum Medium Bold"/>
                </a:rPr>
                <a:t> </a:t>
              </a:r>
              <a:r>
                <a:rPr lang="en-US" sz="2099" dirty="0" err="1">
                  <a:solidFill>
                    <a:srgbClr val="000000"/>
                  </a:solidFill>
                  <a:latin typeface="Arita Dotum Medium Bold"/>
                </a:rPr>
                <a:t>보자</a:t>
              </a:r>
              <a:endParaRPr lang="en-US" sz="2099" dirty="0">
                <a:solidFill>
                  <a:srgbClr val="000000"/>
                </a:solidFill>
                <a:latin typeface="Arita Dotum Medium Bold"/>
              </a:endParaRPr>
            </a:p>
          </p:txBody>
        </p:sp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>
            <a:xfrm>
              <a:off x="377054" y="376177"/>
              <a:ext cx="747914" cy="799374"/>
            </a:xfrm>
            <a:prstGeom prst="rect">
              <a:avLst/>
            </a:prstGeom>
          </p:spPr>
        </p:pic>
      </p:grpSp>
      <p:pic>
        <p:nvPicPr>
          <p:cNvPr id="9" name="Picture 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/>
          <a:stretch>
            <a:fillRect/>
          </a:stretch>
        </p:blipFill>
        <p:spPr>
          <a:xfrm>
            <a:off x="10356344" y="1437230"/>
            <a:ext cx="6260511" cy="3568491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1200184" y="2175410"/>
            <a:ext cx="15589935" cy="1466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519"/>
              </a:lnSpc>
            </a:pPr>
            <a:r>
              <a:rPr lang="en-US" sz="9600">
                <a:solidFill>
                  <a:srgbClr val="FFFFFF"/>
                </a:solidFill>
                <a:ea typeface="Seoul Namsan Condensed Bold"/>
              </a:rPr>
              <a:t>자체 평가 의견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582153" y="5347156"/>
            <a:ext cx="10220737" cy="3422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55651" lvl="1" indent="-377825">
              <a:lnSpc>
                <a:spcPts val="4550"/>
              </a:lnSpc>
              <a:buFont typeface="Arial"/>
              <a:buChar char="•"/>
            </a:pPr>
            <a:r>
              <a:rPr lang="en-US" sz="3500">
                <a:solidFill>
                  <a:srgbClr val="FFFFFF"/>
                </a:solidFill>
                <a:ea typeface="Seoul Namsan Condensed Bold"/>
              </a:rPr>
              <a:t>라즈베리를 이용해서 리눅스를 사용할때 명령어의 중요성을 깨닫고 아는만큼 활용할 수 있는 기능들이 많아서 공부의 필요성을 느꼈다.</a:t>
            </a:r>
          </a:p>
          <a:p>
            <a:pPr marL="755651" lvl="1" indent="-377825">
              <a:lnSpc>
                <a:spcPts val="4550"/>
              </a:lnSpc>
              <a:buFont typeface="Arial"/>
              <a:buChar char="•"/>
            </a:pPr>
            <a:r>
              <a:rPr lang="en-US" sz="3500">
                <a:solidFill>
                  <a:srgbClr val="FFFFFF"/>
                </a:solidFill>
                <a:ea typeface="Seoul Namsan Condensed Bold"/>
              </a:rPr>
              <a:t>카메라를 사용해서 사진과 비디오를 촬영해본 결과로 CCTV의 원리를 이해하고 더 노력해서 블랙박스나 펫 캠과 같은 결과물은 만들기 위해 노력해야겠다.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11606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14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6261" t="3357" r="3152" b="5989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6299845" y="7577834"/>
            <a:ext cx="5323671" cy="1934165"/>
            <a:chOff x="0" y="0"/>
            <a:chExt cx="7098228" cy="2578886"/>
          </a:xfrm>
        </p:grpSpPr>
        <p:grpSp>
          <p:nvGrpSpPr>
            <p:cNvPr id="4" name="Group 4"/>
            <p:cNvGrpSpPr/>
            <p:nvPr/>
          </p:nvGrpSpPr>
          <p:grpSpPr>
            <a:xfrm>
              <a:off x="0" y="0"/>
              <a:ext cx="7098228" cy="2578886"/>
              <a:chOff x="0" y="0"/>
              <a:chExt cx="3472874" cy="1266817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3472874" cy="1266817"/>
              </a:xfrm>
              <a:custGeom>
                <a:avLst/>
                <a:gdLst/>
                <a:ahLst/>
                <a:cxnLst/>
                <a:rect l="l" t="t" r="r" b="b"/>
                <a:pathLst>
                  <a:path w="3472874" h="1266817">
                    <a:moveTo>
                      <a:pt x="3348414" y="1266816"/>
                    </a:moveTo>
                    <a:lnTo>
                      <a:pt x="124460" y="1266816"/>
                    </a:lnTo>
                    <a:cubicBezTo>
                      <a:pt x="55880" y="1266816"/>
                      <a:pt x="0" y="1210936"/>
                      <a:pt x="0" y="1142357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3348414" y="0"/>
                    </a:lnTo>
                    <a:cubicBezTo>
                      <a:pt x="3416994" y="0"/>
                      <a:pt x="3472874" y="55880"/>
                      <a:pt x="3472874" y="124460"/>
                    </a:cubicBezTo>
                    <a:lnTo>
                      <a:pt x="3472874" y="1142357"/>
                    </a:lnTo>
                    <a:cubicBezTo>
                      <a:pt x="3472874" y="1210937"/>
                      <a:pt x="3416994" y="1266817"/>
                      <a:pt x="3348414" y="1266817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id="6" name="TextBox 6"/>
            <p:cNvSpPr txBox="1"/>
            <p:nvPr/>
          </p:nvSpPr>
          <p:spPr>
            <a:xfrm>
              <a:off x="1395067" y="1839126"/>
              <a:ext cx="5318404" cy="3600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399"/>
                </a:lnSpc>
                <a:spcBef>
                  <a:spcPct val="0"/>
                </a:spcBef>
              </a:pPr>
              <a:r>
                <a:rPr lang="en-US" sz="1599">
                  <a:solidFill>
                    <a:srgbClr val="FE502D"/>
                  </a:solidFill>
                  <a:latin typeface="Arita Dotum Medium"/>
                </a:rPr>
                <a:t>#사물인터넷 IOT 8기 #CCTV #이철진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1395067" y="293355"/>
              <a:ext cx="5326106" cy="119380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74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000000"/>
                  </a:solidFill>
                  <a:ea typeface="Arita Dotum Medium Bold"/>
                </a:rPr>
                <a:t>자세한 문의는 사물인터넷 IOT 8기 이철진에게 물어봐주세요!</a:t>
              </a:r>
            </a:p>
          </p:txBody>
        </p:sp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377054" y="376177"/>
              <a:ext cx="747914" cy="799374"/>
            </a:xfrm>
            <a:prstGeom prst="rect">
              <a:avLst/>
            </a:prstGeom>
          </p:spPr>
        </p:pic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4905112" y="3013802"/>
            <a:ext cx="8113136" cy="4259396"/>
          </a:xfrm>
          <a:prstGeom prst="rect">
            <a:avLst/>
          </a:prstGeom>
        </p:spPr>
      </p:pic>
      <p:grpSp>
        <p:nvGrpSpPr>
          <p:cNvPr id="10" name="Group 10"/>
          <p:cNvGrpSpPr/>
          <p:nvPr/>
        </p:nvGrpSpPr>
        <p:grpSpPr>
          <a:xfrm>
            <a:off x="3340525" y="4124183"/>
            <a:ext cx="11242311" cy="2811485"/>
            <a:chOff x="0" y="0"/>
            <a:chExt cx="14989749" cy="3748647"/>
          </a:xfrm>
        </p:grpSpPr>
        <p:sp>
          <p:nvSpPr>
            <p:cNvPr id="11" name="TextBox 11"/>
            <p:cNvSpPr txBox="1"/>
            <p:nvPr/>
          </p:nvSpPr>
          <p:spPr>
            <a:xfrm>
              <a:off x="0" y="-12912"/>
              <a:ext cx="14989749" cy="19526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519"/>
                </a:lnSpc>
              </a:pPr>
              <a:r>
                <a:rPr lang="en-US" sz="9600">
                  <a:solidFill>
                    <a:srgbClr val="FFFFFF"/>
                  </a:solidFill>
                  <a:ea typeface="Seoul Namsan Condensed Bold"/>
                </a:rPr>
                <a:t>감사합니다!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1109675" y="2835305"/>
              <a:ext cx="12770398" cy="9146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589"/>
                </a:lnSpc>
              </a:pPr>
              <a:r>
                <a:rPr lang="en-US" sz="4299">
                  <a:solidFill>
                    <a:srgbClr val="FFFFFF"/>
                  </a:solidFill>
                  <a:latin typeface="Seoul Namsan Condensed Bold"/>
                </a:rPr>
                <a:t>Thank You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70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086350" y="4332355"/>
            <a:ext cx="3757052" cy="3303141"/>
            <a:chOff x="0" y="0"/>
            <a:chExt cx="5009403" cy="4404187"/>
          </a:xfrm>
        </p:grpSpPr>
        <p:sp>
          <p:nvSpPr>
            <p:cNvPr id="3" name="TextBox 3"/>
            <p:cNvSpPr txBox="1"/>
            <p:nvPr/>
          </p:nvSpPr>
          <p:spPr>
            <a:xfrm>
              <a:off x="0" y="800913"/>
              <a:ext cx="5009403" cy="110247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617"/>
                </a:lnSpc>
              </a:pPr>
              <a:r>
                <a:rPr lang="en-US" sz="5106">
                  <a:solidFill>
                    <a:srgbClr val="FFFFFF"/>
                  </a:solidFill>
                  <a:ea typeface="Gothic A1 Light"/>
                </a:rPr>
                <a:t>설계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2620838"/>
              <a:ext cx="5009403" cy="6123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438"/>
                </a:lnSpc>
                <a:spcBef>
                  <a:spcPct val="0"/>
                </a:spcBef>
              </a:pPr>
              <a:endParaRPr/>
            </a:p>
          </p:txBody>
        </p:sp>
        <p:sp>
          <p:nvSpPr>
            <p:cNvPr id="5" name="AutoShape 5"/>
            <p:cNvSpPr/>
            <p:nvPr/>
          </p:nvSpPr>
          <p:spPr>
            <a:xfrm rot="-10800000">
              <a:off x="0" y="0"/>
              <a:ext cx="5009403" cy="0"/>
            </a:xfrm>
            <a:prstGeom prst="line">
              <a:avLst/>
            </a:prstGeom>
            <a:ln w="42530" cap="rnd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6" name="Group 6"/>
          <p:cNvGrpSpPr/>
          <p:nvPr/>
        </p:nvGrpSpPr>
        <p:grpSpPr>
          <a:xfrm>
            <a:off x="1077271" y="3675000"/>
            <a:ext cx="3913829" cy="4133558"/>
            <a:chOff x="0" y="0"/>
            <a:chExt cx="5218438" cy="5511410"/>
          </a:xfrm>
        </p:grpSpPr>
        <p:sp>
          <p:nvSpPr>
            <p:cNvPr id="7" name="AutoShape 7"/>
            <p:cNvSpPr/>
            <p:nvPr/>
          </p:nvSpPr>
          <p:spPr>
            <a:xfrm rot="-10800000">
              <a:off x="0" y="0"/>
              <a:ext cx="5218438" cy="0"/>
            </a:xfrm>
            <a:prstGeom prst="line">
              <a:avLst/>
            </a:prstGeom>
            <a:ln w="44304" cap="rnd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847039"/>
              <a:ext cx="5218438" cy="205921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686"/>
                </a:lnSpc>
              </a:pPr>
              <a:r>
                <a:rPr lang="en-US" sz="5169">
                  <a:solidFill>
                    <a:srgbClr val="FFFFFF"/>
                  </a:solidFill>
                  <a:ea typeface="Gothic A1 Light Bold"/>
                </a:rPr>
                <a:t>요구사항 </a:t>
              </a:r>
            </a:p>
            <a:p>
              <a:pPr algn="ctr">
                <a:lnSpc>
                  <a:spcPts val="5686"/>
                </a:lnSpc>
              </a:pPr>
              <a:r>
                <a:rPr lang="en-US" sz="5169">
                  <a:solidFill>
                    <a:srgbClr val="FFFFFF"/>
                  </a:solidFill>
                  <a:ea typeface="Gothic A1 Light Bold"/>
                </a:rPr>
                <a:t>분석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3667939"/>
              <a:ext cx="5218438" cy="6236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581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144000" y="5143500"/>
            <a:ext cx="3658250" cy="2834408"/>
            <a:chOff x="0" y="0"/>
            <a:chExt cx="4877667" cy="3779211"/>
          </a:xfrm>
        </p:grpSpPr>
        <p:sp>
          <p:nvSpPr>
            <p:cNvPr id="11" name="AutoShape 11"/>
            <p:cNvSpPr/>
            <p:nvPr/>
          </p:nvSpPr>
          <p:spPr>
            <a:xfrm rot="-10800000">
              <a:off x="0" y="0"/>
              <a:ext cx="4877667" cy="0"/>
            </a:xfrm>
            <a:prstGeom prst="line">
              <a:avLst/>
            </a:prstGeom>
            <a:ln w="41411" cap="rnd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0" y="777847"/>
              <a:ext cx="4877667" cy="11295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724"/>
                </a:lnSpc>
              </a:pPr>
              <a:r>
                <a:rPr lang="en-US" sz="5204">
                  <a:solidFill>
                    <a:srgbClr val="FFFFFF"/>
                  </a:solidFill>
                  <a:ea typeface="Gothic A1 Light"/>
                </a:rPr>
                <a:t>구현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2612471"/>
              <a:ext cx="4877667" cy="5897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47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3402679" y="6172981"/>
            <a:ext cx="3856621" cy="2925028"/>
            <a:chOff x="0" y="0"/>
            <a:chExt cx="5142161" cy="3900037"/>
          </a:xfrm>
        </p:grpSpPr>
        <p:sp>
          <p:nvSpPr>
            <p:cNvPr id="15" name="AutoShape 15"/>
            <p:cNvSpPr/>
            <p:nvPr/>
          </p:nvSpPr>
          <p:spPr>
            <a:xfrm rot="-10800000">
              <a:off x="0" y="0"/>
              <a:ext cx="5142161" cy="0"/>
            </a:xfrm>
            <a:prstGeom prst="line">
              <a:avLst/>
            </a:prstGeom>
            <a:ln w="43657" cap="rnd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824158"/>
              <a:ext cx="5142161" cy="11025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621"/>
                </a:lnSpc>
              </a:pPr>
              <a:r>
                <a:rPr lang="en-US" sz="5110">
                  <a:solidFill>
                    <a:srgbClr val="FFFFFF"/>
                  </a:solidFill>
                  <a:ea typeface="Gothic A1 Light"/>
                </a:rPr>
                <a:t>테스트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2675711"/>
              <a:ext cx="5142161" cy="61604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529"/>
                </a:lnSpc>
                <a:spcBef>
                  <a:spcPct val="0"/>
                </a:spcBef>
              </a:pPr>
              <a:endParaRPr/>
            </a:p>
          </p:txBody>
        </p:sp>
      </p:grpSp>
      <p:pic>
        <p:nvPicPr>
          <p:cNvPr id="18" name="Picture 18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3374966" y="1028700"/>
            <a:ext cx="3884334" cy="3409582"/>
          </a:xfrm>
          <a:prstGeom prst="rect">
            <a:avLst/>
          </a:prstGeom>
        </p:spPr>
      </p:pic>
      <p:pic>
        <p:nvPicPr>
          <p:cNvPr id="19" name="Picture 19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346350" y="3311366"/>
            <a:ext cx="5375669" cy="4193022"/>
          </a:xfrm>
          <a:prstGeom prst="rect">
            <a:avLst/>
          </a:prstGeom>
        </p:spPr>
      </p:pic>
      <p:sp>
        <p:nvSpPr>
          <p:cNvPr id="20" name="TextBox 20"/>
          <p:cNvSpPr txBox="1"/>
          <p:nvPr/>
        </p:nvSpPr>
        <p:spPr>
          <a:xfrm>
            <a:off x="3034186" y="1783122"/>
            <a:ext cx="7907359" cy="1295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900"/>
              </a:lnSpc>
            </a:pPr>
            <a:r>
              <a:rPr lang="en-US" sz="9000">
                <a:solidFill>
                  <a:srgbClr val="FFFFFF"/>
                </a:solidFill>
                <a:ea typeface="Seoul Namsan Condensed Black"/>
              </a:rPr>
              <a:t>프로젝트 수행과정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70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63084" y="2348111"/>
            <a:ext cx="8479381" cy="5590778"/>
            <a:chOff x="0" y="0"/>
            <a:chExt cx="11305842" cy="7454371"/>
          </a:xfrm>
        </p:grpSpPr>
        <p:sp>
          <p:nvSpPr>
            <p:cNvPr id="3" name="TextBox 3"/>
            <p:cNvSpPr txBox="1"/>
            <p:nvPr/>
          </p:nvSpPr>
          <p:spPr>
            <a:xfrm>
              <a:off x="0" y="76200"/>
              <a:ext cx="11305842" cy="17526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900"/>
                </a:lnSpc>
              </a:pPr>
              <a:r>
                <a:rPr lang="en-US" sz="9000">
                  <a:solidFill>
                    <a:srgbClr val="FFFFFF"/>
                  </a:solidFill>
                  <a:ea typeface="Seoul Namsan Condensed Black"/>
                </a:rPr>
                <a:t>요구사항 분석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2444221"/>
              <a:ext cx="11305842" cy="50101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>
                  <a:solidFill>
                    <a:srgbClr val="FFFFFF"/>
                  </a:solidFill>
                  <a:latin typeface="Gothic A1 Light Bold"/>
                </a:rPr>
                <a:t>1.CCTV의 목적을 생각하면서 기능을 설계 해야한다.</a:t>
              </a:r>
            </a:p>
            <a:p>
              <a:pPr>
                <a:lnSpc>
                  <a:spcPts val="4200"/>
                </a:lnSpc>
              </a:pPr>
              <a:endParaRPr lang="en-US" sz="3000">
                <a:solidFill>
                  <a:srgbClr val="FFFFFF"/>
                </a:solidFill>
                <a:latin typeface="Gothic A1 Light Bold"/>
              </a:endParaRPr>
            </a:p>
            <a:p>
              <a:pPr>
                <a:lnSpc>
                  <a:spcPts val="4200"/>
                </a:lnSpc>
              </a:pPr>
              <a:r>
                <a:rPr lang="en-US" sz="3000">
                  <a:solidFill>
                    <a:srgbClr val="FFFFFF"/>
                  </a:solidFill>
                  <a:latin typeface="Gothic A1 Light Bold"/>
                </a:rPr>
                <a:t>2.보안적인 문제로 권한을 만들어 보안을 강화한다.</a:t>
              </a:r>
            </a:p>
            <a:p>
              <a:pPr>
                <a:lnSpc>
                  <a:spcPts val="4200"/>
                </a:lnSpc>
              </a:pPr>
              <a:endParaRPr lang="en-US" sz="3000">
                <a:solidFill>
                  <a:srgbClr val="FFFFFF"/>
                </a:solidFill>
                <a:latin typeface="Gothic A1 Light Bold"/>
              </a:endParaRPr>
            </a:p>
            <a:p>
              <a:pPr>
                <a:lnSpc>
                  <a:spcPts val="4200"/>
                </a:lnSpc>
              </a:pPr>
              <a:r>
                <a:rPr lang="en-US" sz="3000">
                  <a:solidFill>
                    <a:srgbClr val="FFFFFF"/>
                  </a:solidFill>
                  <a:latin typeface="Gothic A1 Light Bold"/>
                </a:rPr>
                <a:t>3.리눅스를 이용하여 기존에 있는 CCTV의 원리를 이해하고 설계를 통해 코딩을 해야 한다.</a:t>
              </a:r>
            </a:p>
            <a:p>
              <a:pPr>
                <a:lnSpc>
                  <a:spcPts val="4200"/>
                </a:lnSpc>
                <a:spcBef>
                  <a:spcPct val="0"/>
                </a:spcBef>
              </a:pPr>
              <a:endParaRPr lang="en-US" sz="3000">
                <a:solidFill>
                  <a:srgbClr val="FFFFFF"/>
                </a:solidFill>
                <a:latin typeface="Gothic A1 Light Bold"/>
              </a:endParaRPr>
            </a:p>
          </p:txBody>
        </p:sp>
      </p:grpSp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 l="6730" r="52952"/>
          <a:stretch>
            <a:fillRect/>
          </a:stretch>
        </p:blipFill>
        <p:spPr>
          <a:xfrm>
            <a:off x="9572763" y="9904"/>
            <a:ext cx="8715237" cy="1027709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70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1869" r="1869" b="7648"/>
          <a:stretch>
            <a:fillRect/>
          </a:stretch>
        </p:blipFill>
        <p:spPr>
          <a:xfrm>
            <a:off x="1492104" y="3697876"/>
            <a:ext cx="4783862" cy="3589586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 t="4876" b="4876"/>
          <a:stretch>
            <a:fillRect/>
          </a:stretch>
        </p:blipFill>
        <p:spPr>
          <a:xfrm>
            <a:off x="7346827" y="3697876"/>
            <a:ext cx="4126260" cy="3723795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 l="224" r="224"/>
          <a:stretch>
            <a:fillRect/>
          </a:stretch>
        </p:blipFill>
        <p:spPr>
          <a:xfrm>
            <a:off x="12759823" y="3697876"/>
            <a:ext cx="3707065" cy="3723795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2764576" y="1296521"/>
            <a:ext cx="12758849" cy="1714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199"/>
              </a:lnSpc>
            </a:pPr>
            <a:r>
              <a:rPr lang="en-US" sz="11999">
                <a:solidFill>
                  <a:srgbClr val="FFFFFF"/>
                </a:solidFill>
                <a:latin typeface="Seoul Namsan Condensed Black"/>
              </a:rPr>
              <a:t>CCTV의 종류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933832" y="7735912"/>
            <a:ext cx="3594345" cy="1101765"/>
            <a:chOff x="0" y="0"/>
            <a:chExt cx="4792460" cy="1469020"/>
          </a:xfrm>
        </p:grpSpPr>
        <p:sp>
          <p:nvSpPr>
            <p:cNvPr id="7" name="TextBox 7"/>
            <p:cNvSpPr txBox="1"/>
            <p:nvPr/>
          </p:nvSpPr>
          <p:spPr>
            <a:xfrm>
              <a:off x="0" y="-47625"/>
              <a:ext cx="4792460" cy="7545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850"/>
                </a:lnSpc>
              </a:pPr>
              <a:r>
                <a:rPr lang="en-US" sz="3500">
                  <a:solidFill>
                    <a:srgbClr val="FFFFFF"/>
                  </a:solidFill>
                  <a:latin typeface="Gothic A1 Light Bold"/>
                </a:rPr>
                <a:t>CCTV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925036"/>
              <a:ext cx="4792460" cy="54144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07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FFFFFF"/>
                  </a:solidFill>
                  <a:ea typeface="Gothic A1 Light Bold"/>
                </a:rPr>
                <a:t>보안으로 사용하는 보안장치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7346827" y="7735912"/>
            <a:ext cx="3594345" cy="1101765"/>
            <a:chOff x="0" y="0"/>
            <a:chExt cx="4792460" cy="1469020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47625"/>
              <a:ext cx="4792460" cy="7545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850"/>
                </a:lnSpc>
              </a:pPr>
              <a:r>
                <a:rPr lang="en-US" sz="3500" dirty="0" err="1">
                  <a:solidFill>
                    <a:srgbClr val="FFFFFF"/>
                  </a:solidFill>
                  <a:ea typeface="Gothic A1 Light Bold"/>
                </a:rPr>
                <a:t>블랙박스</a:t>
              </a:r>
              <a:endParaRPr lang="en-US" sz="3500" dirty="0">
                <a:solidFill>
                  <a:srgbClr val="FFFFFF"/>
                </a:solidFill>
                <a:ea typeface="Gothic A1 Light Bold"/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925036"/>
              <a:ext cx="4792460" cy="54144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07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FFFFFF"/>
                  </a:solidFill>
                  <a:ea typeface="Gothic A1 Light Bold"/>
                </a:rPr>
                <a:t>차량용 보안장치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2759823" y="7735912"/>
            <a:ext cx="3594345" cy="1492290"/>
            <a:chOff x="0" y="0"/>
            <a:chExt cx="4792460" cy="1989720"/>
          </a:xfrm>
        </p:grpSpPr>
        <p:sp>
          <p:nvSpPr>
            <p:cNvPr id="13" name="TextBox 13"/>
            <p:cNvSpPr txBox="1"/>
            <p:nvPr/>
          </p:nvSpPr>
          <p:spPr>
            <a:xfrm>
              <a:off x="0" y="-47625"/>
              <a:ext cx="4792460" cy="7545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850"/>
                </a:lnSpc>
              </a:pPr>
              <a:r>
                <a:rPr lang="en-US" sz="3500">
                  <a:solidFill>
                    <a:srgbClr val="FFFFFF"/>
                  </a:solidFill>
                  <a:ea typeface="Gothic A1 Light Bold"/>
                </a:rPr>
                <a:t>펫 캠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925036"/>
              <a:ext cx="4792460" cy="106214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07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FFFFFF"/>
                  </a:solidFill>
                  <a:ea typeface="Gothic A1 Light Bold"/>
                </a:rPr>
                <a:t>애완동물이나 집을 확인하기 위한 보안 장치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70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45425"/>
          <a:stretch>
            <a:fillRect/>
          </a:stretch>
        </p:blipFill>
        <p:spPr>
          <a:xfrm>
            <a:off x="9869470" y="0"/>
            <a:ext cx="841853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-810400" y="2495467"/>
            <a:ext cx="10166622" cy="3589021"/>
            <a:chOff x="0" y="0"/>
            <a:chExt cx="13555496" cy="4785362"/>
          </a:xfrm>
        </p:grpSpPr>
        <p:sp>
          <p:nvSpPr>
            <p:cNvPr id="4" name="TextBox 4"/>
            <p:cNvSpPr txBox="1"/>
            <p:nvPr/>
          </p:nvSpPr>
          <p:spPr>
            <a:xfrm>
              <a:off x="0" y="-5080"/>
              <a:ext cx="13555496" cy="20193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999"/>
                </a:lnSpc>
              </a:pPr>
              <a:r>
                <a:rPr lang="en-US" sz="9999" dirty="0" err="1">
                  <a:solidFill>
                    <a:srgbClr val="FFFFFF"/>
                  </a:solidFill>
                  <a:ea typeface="Seoul Namsan Condensed Black"/>
                </a:rPr>
                <a:t>설계</a:t>
              </a:r>
              <a:endParaRPr lang="en-US" sz="9999" dirty="0">
                <a:solidFill>
                  <a:srgbClr val="FFFFFF"/>
                </a:solidFill>
                <a:ea typeface="Seoul Namsan Condensed Black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2781935"/>
              <a:ext cx="13555496" cy="20034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999"/>
                </a:lnSpc>
              </a:pPr>
              <a:endParaRPr/>
            </a:p>
            <a:p>
              <a:pPr>
                <a:lnSpc>
                  <a:spcPts val="599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221597" y="4668950"/>
            <a:ext cx="15602127" cy="4266540"/>
            <a:chOff x="0" y="0"/>
            <a:chExt cx="20802836" cy="5688720"/>
          </a:xfrm>
        </p:grpSpPr>
        <p:sp>
          <p:nvSpPr>
            <p:cNvPr id="7" name="TextBox 7"/>
            <p:cNvSpPr txBox="1"/>
            <p:nvPr/>
          </p:nvSpPr>
          <p:spPr>
            <a:xfrm>
              <a:off x="0" y="-9525"/>
              <a:ext cx="20802836" cy="44799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600"/>
                </a:lnSpc>
              </a:pPr>
              <a:r>
                <a:rPr lang="en-US" sz="5500">
                  <a:solidFill>
                    <a:srgbClr val="FFFFFF"/>
                  </a:solidFill>
                  <a:latin typeface="Seoul Namsan Condensed Bold"/>
                </a:rPr>
                <a:t>1.라즈베리 파이를 이용하여 리눅스를 실행한다.</a:t>
              </a:r>
            </a:p>
            <a:p>
              <a:pPr>
                <a:lnSpc>
                  <a:spcPts val="6600"/>
                </a:lnSpc>
              </a:pPr>
              <a:endParaRPr lang="en-US" sz="5500">
                <a:solidFill>
                  <a:srgbClr val="FFFFFF"/>
                </a:solidFill>
                <a:latin typeface="Seoul Namsan Condensed Bold"/>
              </a:endParaRPr>
            </a:p>
            <a:p>
              <a:pPr>
                <a:lnSpc>
                  <a:spcPts val="6600"/>
                </a:lnSpc>
              </a:pPr>
              <a:r>
                <a:rPr lang="en-US" sz="5500">
                  <a:solidFill>
                    <a:srgbClr val="FFFFFF"/>
                  </a:solidFill>
                  <a:latin typeface="Seoul Namsan Condensed Bold"/>
                </a:rPr>
                <a:t>2. VMCviewer를 사용하여 윈도우에서 라즈베리를 사용한다.</a:t>
              </a:r>
            </a:p>
            <a:p>
              <a:pPr>
                <a:lnSpc>
                  <a:spcPts val="6600"/>
                </a:lnSpc>
              </a:pPr>
              <a:endParaRPr lang="en-US" sz="5500">
                <a:solidFill>
                  <a:srgbClr val="FFFFFF"/>
                </a:solidFill>
                <a:latin typeface="Seoul Namsan Condensed Bold"/>
              </a:endParaRP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4992125"/>
              <a:ext cx="14935919" cy="6991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199"/>
                </a:lnSpc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70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0800000">
            <a:off x="10316062" y="4690467"/>
            <a:ext cx="618514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 rot="-10800000">
            <a:off x="10316062" y="7013178"/>
            <a:ext cx="618514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927020" y="261272"/>
            <a:ext cx="4265013" cy="3795862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2594495" y="2070847"/>
            <a:ext cx="5160543" cy="2619620"/>
            <a:chOff x="0" y="0"/>
            <a:chExt cx="6880724" cy="3492827"/>
          </a:xfrm>
        </p:grpSpPr>
        <p:sp>
          <p:nvSpPr>
            <p:cNvPr id="6" name="TextBox 6"/>
            <p:cNvSpPr txBox="1"/>
            <p:nvPr/>
          </p:nvSpPr>
          <p:spPr>
            <a:xfrm>
              <a:off x="0" y="66675"/>
              <a:ext cx="6880724" cy="13661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799"/>
                </a:lnSpc>
              </a:pPr>
              <a:r>
                <a:rPr lang="en-US" sz="7090" dirty="0">
                  <a:solidFill>
                    <a:srgbClr val="FFFFFF"/>
                  </a:solidFill>
                  <a:latin typeface="Seoul Namsan Condensed Black"/>
                </a:rPr>
                <a:t>RASPBERRY PI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2013004"/>
              <a:ext cx="6880724" cy="5150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41"/>
                </a:lnSpc>
                <a:spcBef>
                  <a:spcPct val="0"/>
                </a:spcBef>
              </a:pPr>
              <a:endParaRPr/>
            </a:p>
          </p:txBody>
        </p:sp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308437" y="3908790"/>
            <a:ext cx="7835563" cy="4701338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3716908" y="7556103"/>
            <a:ext cx="733897" cy="733897"/>
          </a:xfrm>
          <a:prstGeom prst="rect">
            <a:avLst/>
          </a:prstGeom>
        </p:spPr>
      </p:pic>
      <p:grpSp>
        <p:nvGrpSpPr>
          <p:cNvPr id="10" name="Group 10"/>
          <p:cNvGrpSpPr/>
          <p:nvPr/>
        </p:nvGrpSpPr>
        <p:grpSpPr>
          <a:xfrm>
            <a:off x="10316062" y="3285407"/>
            <a:ext cx="5869696" cy="1246766"/>
            <a:chOff x="0" y="0"/>
            <a:chExt cx="7826262" cy="1662354"/>
          </a:xfrm>
        </p:grpSpPr>
        <p:sp>
          <p:nvSpPr>
            <p:cNvPr id="11" name="TextBox 11"/>
            <p:cNvSpPr txBox="1"/>
            <p:nvPr/>
          </p:nvSpPr>
          <p:spPr>
            <a:xfrm>
              <a:off x="0" y="-66675"/>
              <a:ext cx="7826262" cy="10919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551"/>
                </a:lnSpc>
              </a:pPr>
              <a:r>
                <a:rPr lang="en-US" sz="5047">
                  <a:solidFill>
                    <a:srgbClr val="FFFFFF"/>
                  </a:solidFill>
                  <a:ea typeface="Gothic A1 Light Bold"/>
                </a:rPr>
                <a:t>라즈베리 파이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992525"/>
              <a:ext cx="7826262" cy="66820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77"/>
                </a:lnSpc>
                <a:spcBef>
                  <a:spcPct val="0"/>
                </a:spcBef>
              </a:pPr>
              <a:r>
                <a:rPr lang="en-US" sz="2769">
                  <a:solidFill>
                    <a:srgbClr val="FFFFFF"/>
                  </a:solidFill>
                  <a:ea typeface="Gothic A1 Light Bold"/>
                </a:rPr>
                <a:t>리눅스</a:t>
              </a:r>
            </a:p>
          </p:txBody>
        </p:sp>
      </p:grpSp>
      <p:pic>
        <p:nvPicPr>
          <p:cNvPr id="13" name="Picture 1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4083857" y="3147881"/>
            <a:ext cx="1166024" cy="1037761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12378205" y="5325353"/>
            <a:ext cx="1345234" cy="1059482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9144000" y="942258"/>
            <a:ext cx="9029813" cy="1238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249"/>
              </a:lnSpc>
            </a:pPr>
            <a:r>
              <a:rPr lang="en-US" sz="7499">
                <a:solidFill>
                  <a:srgbClr val="FFFFFF"/>
                </a:solidFill>
                <a:ea typeface="Gothic A1 Light Bold"/>
              </a:rPr>
              <a:t>사용 장비와 프로그램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10316062" y="7612036"/>
            <a:ext cx="6420870" cy="1246766"/>
            <a:chOff x="0" y="0"/>
            <a:chExt cx="8561160" cy="1662354"/>
          </a:xfrm>
        </p:grpSpPr>
        <p:sp>
          <p:nvSpPr>
            <p:cNvPr id="17" name="TextBox 17"/>
            <p:cNvSpPr txBox="1"/>
            <p:nvPr/>
          </p:nvSpPr>
          <p:spPr>
            <a:xfrm>
              <a:off x="0" y="-66675"/>
              <a:ext cx="8561160" cy="10919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551"/>
                </a:lnSpc>
              </a:pPr>
              <a:r>
                <a:rPr lang="en-US" sz="5047">
                  <a:solidFill>
                    <a:srgbClr val="FFFFFF"/>
                  </a:solidFill>
                  <a:latin typeface="Gothic A1 Light Bold"/>
                </a:rPr>
                <a:t>VNC viewer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992525"/>
              <a:ext cx="8561160" cy="66820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77"/>
                </a:lnSpc>
                <a:spcBef>
                  <a:spcPct val="0"/>
                </a:spcBef>
              </a:pPr>
              <a:r>
                <a:rPr lang="en-US" sz="2769">
                  <a:solidFill>
                    <a:srgbClr val="FFFFFF"/>
                  </a:solidFill>
                  <a:ea typeface="Gothic A1 Light Bold"/>
                </a:rPr>
                <a:t>윈도우 화면에서 라즈베리 화면 출력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0316062" y="5261367"/>
            <a:ext cx="6185145" cy="1246766"/>
            <a:chOff x="0" y="0"/>
            <a:chExt cx="8246860" cy="1662354"/>
          </a:xfrm>
        </p:grpSpPr>
        <p:sp>
          <p:nvSpPr>
            <p:cNvPr id="20" name="TextBox 20"/>
            <p:cNvSpPr txBox="1"/>
            <p:nvPr/>
          </p:nvSpPr>
          <p:spPr>
            <a:xfrm>
              <a:off x="0" y="-66675"/>
              <a:ext cx="8246860" cy="10919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551"/>
                </a:lnSpc>
              </a:pPr>
              <a:r>
                <a:rPr lang="en-US" sz="5047">
                  <a:solidFill>
                    <a:srgbClr val="FFFFFF"/>
                  </a:solidFill>
                  <a:ea typeface="Gothic A1 Light Bold"/>
                </a:rPr>
                <a:t>카메라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992525"/>
              <a:ext cx="8246860" cy="66820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77"/>
                </a:lnSpc>
                <a:spcBef>
                  <a:spcPct val="0"/>
                </a:spcBef>
              </a:pPr>
              <a:r>
                <a:rPr lang="en-US" sz="2769">
                  <a:solidFill>
                    <a:srgbClr val="FFFFFF"/>
                  </a:solidFill>
                  <a:ea typeface="Gothic A1 Light Bold"/>
                </a:rPr>
                <a:t>입력장치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70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10383" r="40325"/>
          <a:stretch>
            <a:fillRect/>
          </a:stretch>
        </p:blipFill>
        <p:spPr>
          <a:xfrm>
            <a:off x="7622433" y="0"/>
            <a:ext cx="10665567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838200" y="6210300"/>
            <a:ext cx="11318586" cy="3049905"/>
            <a:chOff x="-610691" y="-407280"/>
            <a:chExt cx="15091448" cy="4066540"/>
          </a:xfrm>
        </p:grpSpPr>
        <p:sp>
          <p:nvSpPr>
            <p:cNvPr id="4" name="TextBox 4"/>
            <p:cNvSpPr txBox="1"/>
            <p:nvPr/>
          </p:nvSpPr>
          <p:spPr>
            <a:xfrm>
              <a:off x="-610691" y="-407280"/>
              <a:ext cx="15091448" cy="24479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200"/>
                </a:lnSpc>
              </a:pPr>
              <a:r>
                <a:rPr lang="en-US" sz="6000" dirty="0" err="1">
                  <a:solidFill>
                    <a:srgbClr val="FFFFFF"/>
                  </a:solidFill>
                  <a:ea typeface="Seoul Namsan Condensed Bold"/>
                </a:rPr>
                <a:t>카메라</a:t>
              </a:r>
              <a:r>
                <a:rPr lang="en-US" sz="6000" dirty="0">
                  <a:solidFill>
                    <a:srgbClr val="FFFFFF"/>
                  </a:solidFill>
                  <a:ea typeface="Seoul Namsan Condensed Bold"/>
                </a:rPr>
                <a:t> </a:t>
              </a:r>
              <a:r>
                <a:rPr lang="en-US" sz="6000" dirty="0" err="1">
                  <a:solidFill>
                    <a:srgbClr val="FFFFFF"/>
                  </a:solidFill>
                  <a:ea typeface="Seoul Namsan Condensed Bold"/>
                </a:rPr>
                <a:t>코드</a:t>
              </a:r>
              <a:r>
                <a:rPr lang="en-US" sz="6000" dirty="0">
                  <a:solidFill>
                    <a:srgbClr val="FFFFFF"/>
                  </a:solidFill>
                  <a:ea typeface="Seoul Namsan Condensed Bold"/>
                </a:rPr>
                <a:t> </a:t>
              </a:r>
              <a:r>
                <a:rPr lang="en-US" sz="6000" dirty="0" err="1">
                  <a:solidFill>
                    <a:srgbClr val="FFFFFF"/>
                  </a:solidFill>
                  <a:ea typeface="Seoul Namsan Condensed Bold"/>
                </a:rPr>
                <a:t>입력</a:t>
              </a:r>
              <a:r>
                <a:rPr lang="en-US" sz="6000" dirty="0">
                  <a:solidFill>
                    <a:srgbClr val="FFFFFF"/>
                  </a:solidFill>
                  <a:ea typeface="Seoul Namsan Condensed Bold"/>
                </a:rPr>
                <a:t> 및 </a:t>
              </a:r>
              <a:r>
                <a:rPr lang="en-US" sz="6000" dirty="0" err="1">
                  <a:solidFill>
                    <a:srgbClr val="FFFFFF"/>
                  </a:solidFill>
                  <a:ea typeface="Seoul Namsan Condensed Bold"/>
                </a:rPr>
                <a:t>모션</a:t>
              </a:r>
              <a:r>
                <a:rPr lang="en-US" sz="6000" dirty="0">
                  <a:solidFill>
                    <a:srgbClr val="FFFFFF"/>
                  </a:solidFill>
                  <a:ea typeface="Seoul Namsan Condensed Bold"/>
                </a:rPr>
                <a:t> </a:t>
              </a:r>
              <a:r>
                <a:rPr lang="en-US" sz="6000" dirty="0" err="1">
                  <a:solidFill>
                    <a:srgbClr val="FFFFFF"/>
                  </a:solidFill>
                  <a:ea typeface="Seoul Namsan Condensed Bold"/>
                </a:rPr>
                <a:t>명령어를</a:t>
              </a:r>
              <a:r>
                <a:rPr lang="en-US" sz="6000" dirty="0">
                  <a:solidFill>
                    <a:srgbClr val="FFFFFF"/>
                  </a:solidFill>
                  <a:ea typeface="Seoul Namsan Condensed Bold"/>
                </a:rPr>
                <a:t> </a:t>
              </a:r>
              <a:r>
                <a:rPr lang="en-US" sz="6000" dirty="0" err="1">
                  <a:solidFill>
                    <a:srgbClr val="FFFFFF"/>
                  </a:solidFill>
                  <a:ea typeface="Seoul Namsan Condensed Bold"/>
                </a:rPr>
                <a:t>통해</a:t>
              </a:r>
              <a:r>
                <a:rPr lang="en-US" sz="6000" dirty="0">
                  <a:solidFill>
                    <a:srgbClr val="FFFFFF"/>
                  </a:solidFill>
                  <a:ea typeface="Seoul Namsan Condensed Bold"/>
                </a:rPr>
                <a:t> </a:t>
              </a:r>
              <a:r>
                <a:rPr lang="en-US" sz="6000" dirty="0" err="1">
                  <a:solidFill>
                    <a:srgbClr val="FFFFFF"/>
                  </a:solidFill>
                  <a:ea typeface="Seoul Namsan Condensed Bold"/>
                </a:rPr>
                <a:t>CCTV의</a:t>
              </a:r>
              <a:r>
                <a:rPr lang="en-US" sz="6000" dirty="0">
                  <a:solidFill>
                    <a:srgbClr val="FFFFFF"/>
                  </a:solidFill>
                  <a:ea typeface="Seoul Namsan Condensed Bold"/>
                </a:rPr>
                <a:t> </a:t>
              </a:r>
              <a:r>
                <a:rPr lang="en-US" sz="6000" dirty="0" err="1">
                  <a:solidFill>
                    <a:srgbClr val="FFFFFF"/>
                  </a:solidFill>
                  <a:ea typeface="Seoul Namsan Condensed Bold"/>
                </a:rPr>
                <a:t>기능을</a:t>
              </a:r>
              <a:r>
                <a:rPr lang="en-US" sz="6000" dirty="0">
                  <a:solidFill>
                    <a:srgbClr val="FFFFFF"/>
                  </a:solidFill>
                  <a:ea typeface="Seoul Namsan Condensed Bold"/>
                </a:rPr>
                <a:t> </a:t>
              </a:r>
              <a:r>
                <a:rPr lang="en-US" sz="6000" dirty="0" err="1">
                  <a:solidFill>
                    <a:srgbClr val="FFFFFF"/>
                  </a:solidFill>
                  <a:ea typeface="Seoul Namsan Condensed Bold"/>
                </a:rPr>
                <a:t>구현한다</a:t>
              </a:r>
              <a:r>
                <a:rPr lang="en-US" sz="6000" dirty="0">
                  <a:solidFill>
                    <a:srgbClr val="FFFFFF"/>
                  </a:solidFill>
                  <a:ea typeface="Seoul Namsan Condensed Bold"/>
                </a:rPr>
                <a:t>.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2960125"/>
              <a:ext cx="10835285" cy="6991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19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609600" y="2628900"/>
            <a:ext cx="6099000" cy="15604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999"/>
              </a:lnSpc>
            </a:pPr>
            <a:r>
              <a:rPr lang="ko-KR" altLang="en-US" sz="12000" dirty="0" smtClean="0">
                <a:solidFill>
                  <a:srgbClr val="FFFFFF"/>
                </a:solidFill>
                <a:ea typeface="Seoul Namsan Condensed Black"/>
              </a:rPr>
              <a:t>구현</a:t>
            </a:r>
            <a:endParaRPr lang="en-US" altLang="ko-KR" sz="12000" dirty="0">
              <a:solidFill>
                <a:srgbClr val="FFFFFF"/>
              </a:solidFill>
              <a:ea typeface="Seoul Namsan Condensed Black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70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2622" t="3252" r="8714" b="4337"/>
          <a:stretch>
            <a:fillRect/>
          </a:stretch>
        </p:blipFill>
        <p:spPr>
          <a:xfrm>
            <a:off x="-9525" y="74528"/>
            <a:ext cx="5185348" cy="380658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 t="2910" r="2081" b="2910"/>
          <a:stretch>
            <a:fillRect/>
          </a:stretch>
        </p:blipFill>
        <p:spPr>
          <a:xfrm>
            <a:off x="12682587" y="64355"/>
            <a:ext cx="5605413" cy="3700446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 l="2880" r="6317" b="3733"/>
          <a:stretch>
            <a:fillRect/>
          </a:stretch>
        </p:blipFill>
        <p:spPr>
          <a:xfrm>
            <a:off x="0" y="5375747"/>
            <a:ext cx="5175823" cy="3838577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rcRect l="3163" t="5303" r="5627" b="2372"/>
          <a:stretch>
            <a:fillRect/>
          </a:stretch>
        </p:blipFill>
        <p:spPr>
          <a:xfrm>
            <a:off x="12682587" y="5270836"/>
            <a:ext cx="5605413" cy="4010299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/>
          <a:srcRect t="1024" b="1024"/>
          <a:stretch>
            <a:fillRect/>
          </a:stretch>
        </p:blipFill>
        <p:spPr>
          <a:xfrm>
            <a:off x="6799820" y="2228538"/>
            <a:ext cx="4404144" cy="3351788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5526033" y="741611"/>
            <a:ext cx="7003565" cy="2522368"/>
            <a:chOff x="0" y="-76200"/>
            <a:chExt cx="9338087" cy="3363157"/>
          </a:xfrm>
        </p:grpSpPr>
        <p:sp>
          <p:nvSpPr>
            <p:cNvPr id="8" name="TextBox 8"/>
            <p:cNvSpPr txBox="1"/>
            <p:nvPr/>
          </p:nvSpPr>
          <p:spPr>
            <a:xfrm>
              <a:off x="110341" y="-76200"/>
              <a:ext cx="9117406" cy="11285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599"/>
                </a:lnSpc>
              </a:pPr>
              <a:r>
                <a:rPr lang="en-US" sz="5999" b="1" dirty="0">
                  <a:solidFill>
                    <a:srgbClr val="FFFFFF"/>
                  </a:solidFill>
                  <a:latin typeface="Gothic A1 Light Bold"/>
                </a:rPr>
                <a:t>Pi </a:t>
              </a:r>
              <a:r>
                <a:rPr lang="en-US" sz="5999" b="1" dirty="0" smtClean="0">
                  <a:solidFill>
                    <a:srgbClr val="FFFFFF"/>
                  </a:solidFill>
                  <a:latin typeface="Gothic A1 Light Bold"/>
                </a:rPr>
                <a:t>Camera </a:t>
              </a:r>
              <a:r>
                <a:rPr lang="en-US" sz="5999" b="1" dirty="0" err="1">
                  <a:solidFill>
                    <a:srgbClr val="FFFFFF"/>
                  </a:solidFill>
                  <a:latin typeface="Gothic A1 Light Bold"/>
                </a:rPr>
                <a:t>사용하기</a:t>
              </a:r>
              <a:r>
                <a:rPr lang="en-US" sz="5999" b="1" dirty="0">
                  <a:solidFill>
                    <a:srgbClr val="FFFFFF"/>
                  </a:solidFill>
                  <a:latin typeface="Gothic A1 Light"/>
                </a:rPr>
                <a:t> 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2704662"/>
              <a:ext cx="9338087" cy="5822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59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5314066" y="5606754"/>
            <a:ext cx="7320896" cy="26492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59"/>
              </a:lnSpc>
            </a:pPr>
            <a:r>
              <a:rPr lang="en-US" sz="2599" b="1" dirty="0">
                <a:solidFill>
                  <a:srgbClr val="FFFFFF"/>
                </a:solidFill>
                <a:latin typeface="Gothic A1 Light Bold"/>
              </a:rPr>
              <a:t>Pi </a:t>
            </a:r>
            <a:r>
              <a:rPr lang="en-US" sz="2599" b="1" dirty="0" err="1">
                <a:solidFill>
                  <a:srgbClr val="FFFFFF"/>
                </a:solidFill>
                <a:latin typeface="Gothic A1 Light Bold"/>
              </a:rPr>
              <a:t>Camera를</a:t>
            </a:r>
            <a:r>
              <a:rPr lang="en-US" sz="2599" b="1" dirty="0">
                <a:solidFill>
                  <a:srgbClr val="FFFFFF"/>
                </a:solidFill>
                <a:latin typeface="Gothic A1 Light Bold"/>
              </a:rPr>
              <a:t> </a:t>
            </a:r>
            <a:r>
              <a:rPr lang="en-US" sz="2599" b="1" dirty="0" err="1">
                <a:solidFill>
                  <a:srgbClr val="FFFFFF"/>
                </a:solidFill>
                <a:latin typeface="Gothic A1 Light Bold"/>
              </a:rPr>
              <a:t>사용하기</a:t>
            </a:r>
            <a:r>
              <a:rPr lang="en-US" sz="2599" b="1" dirty="0">
                <a:solidFill>
                  <a:srgbClr val="FFFFFF"/>
                </a:solidFill>
                <a:latin typeface="Gothic A1 Light Bold"/>
              </a:rPr>
              <a:t> </a:t>
            </a:r>
            <a:r>
              <a:rPr lang="en-US" sz="2599" b="1" dirty="0" err="1">
                <a:solidFill>
                  <a:srgbClr val="FFFFFF"/>
                </a:solidFill>
                <a:latin typeface="Gothic A1 Light Bold"/>
              </a:rPr>
              <a:t>위해</a:t>
            </a:r>
            <a:r>
              <a:rPr lang="en-US" sz="2599" b="1" dirty="0">
                <a:solidFill>
                  <a:srgbClr val="FFFFFF"/>
                </a:solidFill>
                <a:latin typeface="Gothic A1 Light Bold"/>
              </a:rPr>
              <a:t> </a:t>
            </a:r>
            <a:r>
              <a:rPr lang="en-US" sz="2599" b="1" dirty="0" err="1">
                <a:solidFill>
                  <a:srgbClr val="FFFFFF"/>
                </a:solidFill>
                <a:latin typeface="Gothic A1 Light Bold"/>
              </a:rPr>
              <a:t>raspi-config</a:t>
            </a:r>
            <a:r>
              <a:rPr lang="en-US" sz="2599" b="1" dirty="0">
                <a:solidFill>
                  <a:srgbClr val="FFFFFF"/>
                </a:solidFill>
                <a:latin typeface="Gothic A1 Light Bold"/>
              </a:rPr>
              <a:t> </a:t>
            </a:r>
            <a:r>
              <a:rPr lang="en-US" sz="2599" b="1" dirty="0" err="1">
                <a:solidFill>
                  <a:srgbClr val="FFFFFF"/>
                </a:solidFill>
                <a:latin typeface="Gothic A1 Light Bold"/>
              </a:rPr>
              <a:t>유틸리티의</a:t>
            </a:r>
            <a:r>
              <a:rPr lang="en-US" sz="2599" b="1" dirty="0">
                <a:solidFill>
                  <a:srgbClr val="FFFFFF"/>
                </a:solidFill>
                <a:latin typeface="Gothic A1 Light Bold"/>
              </a:rPr>
              <a:t> </a:t>
            </a:r>
            <a:r>
              <a:rPr lang="en-US" sz="2599" b="1" dirty="0" err="1">
                <a:solidFill>
                  <a:srgbClr val="FFFFFF"/>
                </a:solidFill>
                <a:latin typeface="Gothic A1 Light Bold"/>
              </a:rPr>
              <a:t>Interfacting</a:t>
            </a:r>
            <a:r>
              <a:rPr lang="en-US" sz="2599" b="1" dirty="0">
                <a:solidFill>
                  <a:srgbClr val="FFFFFF"/>
                </a:solidFill>
                <a:latin typeface="Gothic A1 Light Bold"/>
              </a:rPr>
              <a:t> Options </a:t>
            </a:r>
            <a:r>
              <a:rPr lang="en-US" sz="2599" b="1" dirty="0" err="1">
                <a:solidFill>
                  <a:srgbClr val="FFFFFF"/>
                </a:solidFill>
                <a:latin typeface="Gothic A1 Light Bold"/>
              </a:rPr>
              <a:t>에서</a:t>
            </a:r>
            <a:r>
              <a:rPr lang="en-US" sz="2599" b="1" dirty="0">
                <a:solidFill>
                  <a:srgbClr val="FFFFFF"/>
                </a:solidFill>
                <a:latin typeface="Gothic A1 Light Bold"/>
              </a:rPr>
              <a:t> </a:t>
            </a:r>
            <a:r>
              <a:rPr lang="en-US" sz="2599" b="1" dirty="0" err="1">
                <a:solidFill>
                  <a:srgbClr val="FFFFFF"/>
                </a:solidFill>
                <a:latin typeface="Gothic A1 Light Bold"/>
              </a:rPr>
              <a:t>카메라를</a:t>
            </a:r>
            <a:r>
              <a:rPr lang="en-US" sz="2599" b="1" dirty="0">
                <a:solidFill>
                  <a:srgbClr val="FFFFFF"/>
                </a:solidFill>
                <a:latin typeface="Gothic A1 Light Bold"/>
              </a:rPr>
              <a:t> </a:t>
            </a:r>
            <a:r>
              <a:rPr lang="en-US" sz="2599" b="1" dirty="0" err="1">
                <a:solidFill>
                  <a:srgbClr val="FFFFFF"/>
                </a:solidFill>
                <a:latin typeface="Gothic A1 Light Bold"/>
              </a:rPr>
              <a:t>선택하고</a:t>
            </a:r>
            <a:endParaRPr lang="en-US" sz="2599" b="1" dirty="0">
              <a:solidFill>
                <a:srgbClr val="FFFFFF"/>
              </a:solidFill>
              <a:latin typeface="Gothic A1 Light Bold"/>
            </a:endParaRPr>
          </a:p>
          <a:p>
            <a:pPr>
              <a:lnSpc>
                <a:spcPts val="4159"/>
              </a:lnSpc>
            </a:pPr>
            <a:r>
              <a:rPr lang="en-US" sz="2599" b="1" dirty="0">
                <a:solidFill>
                  <a:srgbClr val="FFFFFF"/>
                </a:solidFill>
                <a:latin typeface="Gothic A1 Light Bold"/>
              </a:rPr>
              <a:t> Would you like the camera interface to be </a:t>
            </a:r>
            <a:r>
              <a:rPr lang="en-US" sz="2599" b="1" dirty="0" err="1">
                <a:solidFill>
                  <a:srgbClr val="FFFFFF"/>
                </a:solidFill>
                <a:latin typeface="Gothic A1 Light Bold"/>
              </a:rPr>
              <a:t>enaled</a:t>
            </a:r>
            <a:r>
              <a:rPr lang="en-US" sz="2599" b="1" dirty="0">
                <a:solidFill>
                  <a:srgbClr val="FFFFFF"/>
                </a:solidFill>
                <a:latin typeface="Gothic A1 Light Bold"/>
              </a:rPr>
              <a:t> </a:t>
            </a:r>
          </a:p>
          <a:p>
            <a:pPr>
              <a:lnSpc>
                <a:spcPts val="4159"/>
              </a:lnSpc>
            </a:pPr>
            <a:r>
              <a:rPr lang="en-US" sz="2599" b="1" dirty="0">
                <a:solidFill>
                  <a:srgbClr val="FFFFFF"/>
                </a:solidFill>
                <a:latin typeface="Gothic A1 Light Bold"/>
              </a:rPr>
              <a:t>-&gt; YES -&gt;Finish -&gt;Reboot 후 </a:t>
            </a:r>
            <a:r>
              <a:rPr lang="en-US" sz="2599" b="1" dirty="0" err="1">
                <a:solidFill>
                  <a:srgbClr val="FFFFFF"/>
                </a:solidFill>
                <a:latin typeface="Gothic A1 Light Bold"/>
              </a:rPr>
              <a:t>사용한다</a:t>
            </a:r>
            <a:r>
              <a:rPr lang="en-US" sz="2599" b="1" dirty="0">
                <a:solidFill>
                  <a:srgbClr val="FFFFFF"/>
                </a:solidFill>
                <a:latin typeface="Gothic A1 Light Bold"/>
              </a:rPr>
              <a:t>. </a:t>
            </a:r>
          </a:p>
          <a:p>
            <a:pPr>
              <a:lnSpc>
                <a:spcPts val="4159"/>
              </a:lnSpc>
            </a:pPr>
            <a:endParaRPr lang="en-US" sz="2599" dirty="0">
              <a:solidFill>
                <a:srgbClr val="FFFFFF"/>
              </a:solidFill>
              <a:latin typeface="Gothic A1 Light Bold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4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5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6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7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8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70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386681" y="2214166"/>
            <a:ext cx="530225" cy="530225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386681" y="6138466"/>
            <a:ext cx="530225" cy="530225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9892506" y="2214166"/>
            <a:ext cx="530225" cy="530225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9892506" y="6138466"/>
            <a:ext cx="530225" cy="530225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6012160" y="1151729"/>
            <a:ext cx="6768416" cy="2322354"/>
            <a:chOff x="0" y="0"/>
            <a:chExt cx="9024555" cy="3096472"/>
          </a:xfrm>
        </p:grpSpPr>
        <p:sp>
          <p:nvSpPr>
            <p:cNvPr id="7" name="TextBox 7"/>
            <p:cNvSpPr txBox="1"/>
            <p:nvPr/>
          </p:nvSpPr>
          <p:spPr>
            <a:xfrm>
              <a:off x="0" y="-95250"/>
              <a:ext cx="9024555" cy="13144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600"/>
                </a:lnSpc>
              </a:pPr>
              <a:r>
                <a:rPr lang="en-US" sz="6000" dirty="0">
                  <a:solidFill>
                    <a:srgbClr val="FFFFFF"/>
                  </a:solidFill>
                  <a:latin typeface="Gothic A1 Light"/>
                </a:rPr>
                <a:t>Pi camera 1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506008"/>
              <a:ext cx="9024555" cy="158284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079"/>
                </a:lnSpc>
              </a:pPr>
              <a:r>
                <a:rPr lang="en-US" sz="2199" dirty="0">
                  <a:solidFill>
                    <a:srgbClr val="FFFFFF"/>
                  </a:solidFill>
                  <a:latin typeface="Gothic A1 Light Bold"/>
                </a:rPr>
                <a:t>Pi camera </a:t>
              </a:r>
              <a:r>
                <a:rPr lang="en-US" sz="2199" dirty="0" err="1">
                  <a:solidFill>
                    <a:srgbClr val="FFFFFF"/>
                  </a:solidFill>
                  <a:latin typeface="Gothic A1 Light Bold"/>
                </a:rPr>
                <a:t>라는</a:t>
              </a:r>
              <a:r>
                <a:rPr lang="en-US" sz="2199" dirty="0">
                  <a:solidFill>
                    <a:srgbClr val="FFFFFF"/>
                  </a:solidFill>
                  <a:latin typeface="Gothic A1 Light Bold"/>
                </a:rPr>
                <a:t> </a:t>
              </a:r>
              <a:r>
                <a:rPr lang="en-US" sz="2199" dirty="0" err="1">
                  <a:solidFill>
                    <a:srgbClr val="FFFFFF"/>
                  </a:solidFill>
                  <a:latin typeface="Gothic A1 Light Bold"/>
                </a:rPr>
                <a:t>라이브러리</a:t>
              </a:r>
              <a:r>
                <a:rPr lang="en-US" sz="2199" dirty="0">
                  <a:solidFill>
                    <a:srgbClr val="FFFFFF"/>
                  </a:solidFill>
                  <a:latin typeface="Gothic A1 Light Bold"/>
                </a:rPr>
                <a:t> </a:t>
              </a:r>
              <a:r>
                <a:rPr lang="en-US" sz="2199" dirty="0" err="1">
                  <a:solidFill>
                    <a:srgbClr val="FFFFFF"/>
                  </a:solidFill>
                  <a:latin typeface="Gothic A1 Light Bold"/>
                </a:rPr>
                <a:t>설치한다</a:t>
              </a:r>
              <a:r>
                <a:rPr lang="en-US" sz="2199" dirty="0">
                  <a:solidFill>
                    <a:srgbClr val="FFFFFF"/>
                  </a:solidFill>
                  <a:latin typeface="Gothic A1 Light Bold"/>
                </a:rPr>
                <a:t>.</a:t>
              </a:r>
            </a:p>
            <a:p>
              <a:pPr>
                <a:lnSpc>
                  <a:spcPts val="3079"/>
                </a:lnSpc>
                <a:spcBef>
                  <a:spcPct val="0"/>
                </a:spcBef>
              </a:pPr>
              <a:r>
                <a:rPr lang="en-US" sz="2199" dirty="0" err="1">
                  <a:solidFill>
                    <a:srgbClr val="FFFFFF"/>
                  </a:solidFill>
                  <a:latin typeface="Gothic A1 Light Bold"/>
                </a:rPr>
                <a:t>rpi</a:t>
              </a:r>
              <a:r>
                <a:rPr lang="en-US" sz="2199" dirty="0">
                  <a:solidFill>
                    <a:srgbClr val="FFFFFF"/>
                  </a:solidFill>
                  <a:latin typeface="Gothic A1 Light Bold"/>
                </a:rPr>
                <a:t>-update </a:t>
              </a:r>
              <a:r>
                <a:rPr lang="en-US" sz="2199" dirty="0" err="1">
                  <a:solidFill>
                    <a:srgbClr val="FFFFFF"/>
                  </a:solidFill>
                  <a:latin typeface="Gothic A1 Light Bold"/>
                </a:rPr>
                <a:t>명령어를</a:t>
              </a:r>
              <a:r>
                <a:rPr lang="en-US" sz="2199" dirty="0">
                  <a:solidFill>
                    <a:srgbClr val="FFFFFF"/>
                  </a:solidFill>
                  <a:latin typeface="Gothic A1 Light Bold"/>
                </a:rPr>
                <a:t> </a:t>
              </a:r>
              <a:r>
                <a:rPr lang="en-US" sz="2199" dirty="0" err="1">
                  <a:solidFill>
                    <a:srgbClr val="FFFFFF"/>
                  </a:solidFill>
                  <a:latin typeface="Gothic A1 Light Bold"/>
                </a:rPr>
                <a:t>수행하면</a:t>
              </a:r>
              <a:r>
                <a:rPr lang="en-US" sz="2199" dirty="0">
                  <a:solidFill>
                    <a:srgbClr val="FFFFFF"/>
                  </a:solidFill>
                  <a:latin typeface="Gothic A1 Light Bold"/>
                </a:rPr>
                <a:t> </a:t>
              </a:r>
              <a:r>
                <a:rPr lang="en-US" sz="2199" dirty="0" err="1">
                  <a:solidFill>
                    <a:srgbClr val="FFFFFF"/>
                  </a:solidFill>
                  <a:latin typeface="Gothic A1 Light Bold"/>
                </a:rPr>
                <a:t>현재</a:t>
              </a:r>
              <a:r>
                <a:rPr lang="en-US" sz="2199" dirty="0">
                  <a:solidFill>
                    <a:srgbClr val="FFFFFF"/>
                  </a:solidFill>
                  <a:latin typeface="Gothic A1 Light Bold"/>
                </a:rPr>
                <a:t> </a:t>
              </a:r>
              <a:r>
                <a:rPr lang="en-US" sz="2199" dirty="0" err="1">
                  <a:solidFill>
                    <a:srgbClr val="FFFFFF"/>
                  </a:solidFill>
                  <a:latin typeface="Gothic A1 Light Bold"/>
                </a:rPr>
                <a:t>라즈베리</a:t>
              </a:r>
              <a:r>
                <a:rPr lang="en-US" sz="2199" dirty="0">
                  <a:solidFill>
                    <a:srgbClr val="FFFFFF"/>
                  </a:solidFill>
                  <a:latin typeface="Gothic A1 Light Bold"/>
                </a:rPr>
                <a:t> </a:t>
              </a:r>
              <a:r>
                <a:rPr lang="en-US" sz="2199" dirty="0" err="1">
                  <a:solidFill>
                    <a:srgbClr val="FFFFFF"/>
                  </a:solidFill>
                  <a:latin typeface="Gothic A1 Light Bold"/>
                </a:rPr>
                <a:t>파이의</a:t>
              </a:r>
              <a:r>
                <a:rPr lang="en-US" sz="2199" dirty="0">
                  <a:solidFill>
                    <a:srgbClr val="FFFFFF"/>
                  </a:solidFill>
                  <a:latin typeface="Gothic A1 Light Bold"/>
                </a:rPr>
                <a:t> </a:t>
              </a:r>
              <a:endParaRPr lang="en-US" sz="2199" dirty="0" smtClean="0">
                <a:solidFill>
                  <a:srgbClr val="FFFFFF"/>
                </a:solidFill>
                <a:latin typeface="Gothic A1 Light Bold"/>
              </a:endParaRPr>
            </a:p>
            <a:p>
              <a:pPr>
                <a:lnSpc>
                  <a:spcPts val="3079"/>
                </a:lnSpc>
                <a:spcBef>
                  <a:spcPct val="0"/>
                </a:spcBef>
              </a:pPr>
              <a:r>
                <a:rPr lang="en-US" sz="2199" dirty="0" err="1" smtClean="0">
                  <a:solidFill>
                    <a:srgbClr val="FFFFFF"/>
                  </a:solidFill>
                  <a:latin typeface="Gothic A1 Light Bold"/>
                </a:rPr>
                <a:t>펌웨어</a:t>
              </a:r>
              <a:r>
                <a:rPr lang="en-US" sz="2199" dirty="0">
                  <a:solidFill>
                    <a:srgbClr val="FFFFFF"/>
                  </a:solidFill>
                  <a:latin typeface="Gothic A1 Light Bold"/>
                </a:rPr>
                <a:t>(firmware)를 </a:t>
              </a:r>
              <a:r>
                <a:rPr lang="en-US" sz="2199" dirty="0" err="1">
                  <a:solidFill>
                    <a:srgbClr val="FFFFFF"/>
                  </a:solidFill>
                  <a:latin typeface="Gothic A1 Light Bold"/>
                </a:rPr>
                <a:t>최신버전으로</a:t>
              </a:r>
              <a:r>
                <a:rPr lang="en-US" sz="2199" dirty="0">
                  <a:solidFill>
                    <a:srgbClr val="FFFFFF"/>
                  </a:solidFill>
                  <a:latin typeface="Gothic A1 Light Bold"/>
                </a:rPr>
                <a:t> </a:t>
              </a:r>
              <a:r>
                <a:rPr lang="en-US" sz="2199" dirty="0" err="1">
                  <a:solidFill>
                    <a:srgbClr val="FFFFFF"/>
                  </a:solidFill>
                  <a:latin typeface="Gothic A1 Light Bold"/>
                </a:rPr>
                <a:t>업데이트한다</a:t>
              </a:r>
              <a:r>
                <a:rPr lang="en-US" sz="2199" dirty="0">
                  <a:solidFill>
                    <a:srgbClr val="FFFFFF"/>
                  </a:solidFill>
                  <a:latin typeface="Gothic A1 Light Bold"/>
                </a:rPr>
                <a:t>.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2445755" y="4343730"/>
            <a:ext cx="5842245" cy="2310923"/>
            <a:chOff x="0" y="0"/>
            <a:chExt cx="7789660" cy="3081231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76200"/>
              <a:ext cx="7789660" cy="128269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599"/>
                </a:lnSpc>
              </a:pPr>
              <a:r>
                <a:rPr lang="en-US" sz="5999" dirty="0">
                  <a:solidFill>
                    <a:srgbClr val="FFFFFF"/>
                  </a:solidFill>
                  <a:latin typeface="Gothic A1 Light Bold"/>
                </a:rPr>
                <a:t>Pi camera 3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1493307"/>
              <a:ext cx="7789660" cy="106214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079"/>
                </a:lnSpc>
              </a:pPr>
              <a:r>
                <a:rPr lang="en-US" sz="2199">
                  <a:solidFill>
                    <a:srgbClr val="FFFFFF"/>
                  </a:solidFill>
                  <a:ea typeface="Gothic A1 Light Bold"/>
                </a:rPr>
                <a:t>드라이브에 관한 정보를 확인하여 패키지의 설치 완료 여부를 확인 한다.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69915" y="5749779"/>
            <a:ext cx="5842245" cy="2701448"/>
            <a:chOff x="0" y="0"/>
            <a:chExt cx="7789660" cy="3601931"/>
          </a:xfrm>
        </p:grpSpPr>
        <p:sp>
          <p:nvSpPr>
            <p:cNvPr id="13" name="TextBox 13"/>
            <p:cNvSpPr txBox="1"/>
            <p:nvPr/>
          </p:nvSpPr>
          <p:spPr>
            <a:xfrm>
              <a:off x="0" y="-76200"/>
              <a:ext cx="7789660" cy="128269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599"/>
                </a:lnSpc>
              </a:pPr>
              <a:r>
                <a:rPr lang="en-US" sz="5999" dirty="0">
                  <a:solidFill>
                    <a:srgbClr val="FFFFFF"/>
                  </a:solidFill>
                  <a:latin typeface="Gothic A1 Light Bold"/>
                </a:rPr>
                <a:t>Pi camera 2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1493307"/>
              <a:ext cx="7789660" cy="158284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079"/>
                </a:lnSpc>
              </a:pPr>
              <a:r>
                <a:rPr lang="en-US" sz="2199">
                  <a:solidFill>
                    <a:srgbClr val="FFFFFF"/>
                  </a:solidFill>
                  <a:ea typeface="Gothic A1 Light Bold"/>
                </a:rPr>
                <a:t>라즈베리 파이에 v4l-utils 패키지를 설치하여 V4L을 사용하기 위한 기본 유틸리티와 드라이버를 설치한다.</a:t>
              </a:r>
            </a:p>
          </p:txBody>
        </p:sp>
      </p:grpSp>
      <p:pic>
        <p:nvPicPr>
          <p:cNvPr id="15" name="Picture 15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357329" y="460221"/>
            <a:ext cx="5467416" cy="3710673"/>
          </a:xfrm>
          <a:prstGeom prst="rect">
            <a:avLst/>
          </a:prstGeom>
        </p:spPr>
      </p:pic>
      <p:pic>
        <p:nvPicPr>
          <p:cNvPr id="16" name="Picture 16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2633169" y="623941"/>
            <a:ext cx="5467416" cy="3383232"/>
          </a:xfrm>
          <a:prstGeom prst="rect">
            <a:avLst/>
          </a:prstGeom>
        </p:spPr>
      </p:pic>
      <p:pic>
        <p:nvPicPr>
          <p:cNvPr id="17" name="Picture 17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6304827" y="5019692"/>
            <a:ext cx="5845085" cy="3960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</TotalTime>
  <Words>540</Words>
  <Application>Microsoft Office PowerPoint</Application>
  <PresentationFormat>사용자 지정</PresentationFormat>
  <Paragraphs>92</Paragraphs>
  <Slides>16</Slides>
  <Notes>1</Notes>
  <HiddenSlides>0</HiddenSlides>
  <MMClips>2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6" baseType="lpstr">
      <vt:lpstr>Seoul Namsan Condensed Black</vt:lpstr>
      <vt:lpstr>Gothic A1 Light Bold</vt:lpstr>
      <vt:lpstr>Calibri</vt:lpstr>
      <vt:lpstr>Gothic A1 Light</vt:lpstr>
      <vt:lpstr>Arita Dotum Medium Bold</vt:lpstr>
      <vt:lpstr>맑은 고딕</vt:lpstr>
      <vt:lpstr>Arita Dotum Medium</vt:lpstr>
      <vt:lpstr>Arial</vt:lpstr>
      <vt:lpstr>Seoul Namsan Condensed Bold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검은색 초록색 어두운 간단한 디지털 기술 피치 덱 프레젠테이션</dc:title>
  <dc:creator>409</dc:creator>
  <cp:lastModifiedBy>409</cp:lastModifiedBy>
  <cp:revision>17</cp:revision>
  <dcterms:created xsi:type="dcterms:W3CDTF">2006-08-16T00:00:00Z</dcterms:created>
  <dcterms:modified xsi:type="dcterms:W3CDTF">2022-10-27T01:52:45Z</dcterms:modified>
  <dc:identifier>DAFPp1NoYRg</dc:identifier>
</cp:coreProperties>
</file>

<file path=docProps/thumbnail.jpeg>
</file>